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6" r:id="rId6"/>
    <p:sldId id="260" r:id="rId7"/>
    <p:sldId id="267" r:id="rId8"/>
    <p:sldId id="284" r:id="rId9"/>
    <p:sldId id="285" r:id="rId10"/>
    <p:sldId id="286" r:id="rId11"/>
    <p:sldId id="268" r:id="rId12"/>
    <p:sldId id="269" r:id="rId13"/>
    <p:sldId id="296" r:id="rId14"/>
    <p:sldId id="261" r:id="rId15"/>
    <p:sldId id="270" r:id="rId16"/>
    <p:sldId id="271" r:id="rId17"/>
    <p:sldId id="272" r:id="rId18"/>
    <p:sldId id="287" r:id="rId19"/>
    <p:sldId id="288" r:id="rId20"/>
    <p:sldId id="289" r:id="rId21"/>
    <p:sldId id="262" r:id="rId22"/>
    <p:sldId id="273" r:id="rId23"/>
    <p:sldId id="297" r:id="rId24"/>
    <p:sldId id="274" r:id="rId25"/>
    <p:sldId id="298" r:id="rId26"/>
    <p:sldId id="275" r:id="rId27"/>
    <p:sldId id="276" r:id="rId28"/>
    <p:sldId id="303" r:id="rId29"/>
    <p:sldId id="277" r:id="rId30"/>
    <p:sldId id="306" r:id="rId31"/>
    <p:sldId id="304" r:id="rId32"/>
    <p:sldId id="305" r:id="rId33"/>
    <p:sldId id="299" r:id="rId34"/>
    <p:sldId id="307" r:id="rId35"/>
    <p:sldId id="308" r:id="rId36"/>
    <p:sldId id="309" r:id="rId37"/>
    <p:sldId id="300" r:id="rId38"/>
    <p:sldId id="301" r:id="rId39"/>
    <p:sldId id="302" r:id="rId40"/>
    <p:sldId id="263" r:id="rId41"/>
    <p:sldId id="278" r:id="rId42"/>
    <p:sldId id="310" r:id="rId43"/>
    <p:sldId id="279" r:id="rId44"/>
    <p:sldId id="280" r:id="rId45"/>
    <p:sldId id="290" r:id="rId46"/>
    <p:sldId id="291" r:id="rId47"/>
    <p:sldId id="292" r:id="rId48"/>
    <p:sldId id="293" r:id="rId49"/>
    <p:sldId id="281" r:id="rId50"/>
    <p:sldId id="282" r:id="rId51"/>
    <p:sldId id="283" r:id="rId52"/>
    <p:sldId id="311" r:id="rId53"/>
    <p:sldId id="312" r:id="rId54"/>
    <p:sldId id="313" r:id="rId55"/>
    <p:sldId id="264" r:id="rId56"/>
    <p:sldId id="294" r:id="rId57"/>
    <p:sldId id="29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4660"/>
  </p:normalViewPr>
  <p:slideViewPr>
    <p:cSldViewPr snapToGrid="0">
      <p:cViewPr>
        <p:scale>
          <a:sx n="66" d="100"/>
          <a:sy n="66" d="100"/>
        </p:scale>
        <p:origin x="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3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3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2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7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4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9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6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0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D3EDA8-86F1-4F26-A7D3-6BC8B6224ADF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9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367FB-2A60-47CC-8458-B645B1DF1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265" y="1263536"/>
            <a:ext cx="10906299" cy="2831946"/>
          </a:xfrm>
        </p:spPr>
        <p:txBody>
          <a:bodyPr>
            <a:noAutofit/>
          </a:bodyPr>
          <a:lstStyle/>
          <a:p>
            <a:pPr algn="ctr"/>
            <a:r>
              <a:rPr lang="ja-JP" altLang="zh-CN" sz="4800" dirty="0"/>
              <a:t>クロスモダリティを用いた</a:t>
            </a:r>
            <a:br>
              <a:rPr lang="en-US" altLang="ja-JP" sz="4800" dirty="0"/>
            </a:br>
            <a:r>
              <a:rPr lang="ja-JP" altLang="zh-CN" sz="4800" dirty="0"/>
              <a:t>カラーベースレコメンダーシステムの開発</a:t>
            </a:r>
            <a:br>
              <a:rPr lang="zh-CN" altLang="zh-CN" sz="4800" dirty="0"/>
            </a:br>
            <a:r>
              <a:rPr lang="ja-JP" altLang="zh-CN" sz="4800" dirty="0"/>
              <a:t>―レコメンダ―エンジンの設計と実装―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04C8A1-E092-4CA1-8D2B-7F53312E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378347"/>
            <a:ext cx="10058400" cy="1339872"/>
          </a:xfrm>
        </p:spPr>
        <p:txBody>
          <a:bodyPr>
            <a:noAutofit/>
          </a:bodyPr>
          <a:lstStyle/>
          <a:p>
            <a:pPr algn="r"/>
            <a:r>
              <a:rPr lang="ja-JP" altLang="en-US" sz="2800" dirty="0"/>
              <a:t>システム情報工学研究科　コンピュータサイエンス専攻</a:t>
            </a:r>
            <a:r>
              <a:rPr lang="en-US" altLang="ja-JP" sz="2800" dirty="0"/>
              <a:t>2</a:t>
            </a:r>
            <a:r>
              <a:rPr lang="ja-JP" altLang="en-US" sz="2800" dirty="0"/>
              <a:t>年</a:t>
            </a:r>
            <a:endParaRPr lang="en-US" altLang="ja-JP" sz="2800" dirty="0"/>
          </a:p>
          <a:p>
            <a:pPr algn="r"/>
            <a:r>
              <a:rPr lang="en-US" altLang="ja-JP" sz="2800" dirty="0"/>
              <a:t>201620715</a:t>
            </a:r>
            <a:r>
              <a:rPr lang="ja-JP" altLang="en-US" sz="2800" dirty="0"/>
              <a:t>　</a:t>
            </a:r>
            <a:r>
              <a:rPr lang="en-US" altLang="ja-JP" sz="2800" dirty="0"/>
              <a:t>DU</a:t>
            </a:r>
            <a:r>
              <a:rPr lang="ja-JP" altLang="en-US" sz="2800" dirty="0"/>
              <a:t> </a:t>
            </a:r>
            <a:r>
              <a:rPr lang="en-US" altLang="ja-JP" sz="2800" dirty="0"/>
              <a:t>YAN</a:t>
            </a:r>
          </a:p>
          <a:p>
            <a:pPr algn="r"/>
            <a:r>
              <a:rPr lang="ja-JP" altLang="en-US" sz="2800" dirty="0"/>
              <a:t>指導教官　蔡東生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038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Restricted </a:t>
            </a:r>
            <a:r>
              <a:rPr lang="en-US" altLang="ja-JP" dirty="0" err="1"/>
              <a:t>Boltzman</a:t>
            </a:r>
            <a:r>
              <a:rPr lang="en-US" altLang="ja-JP" dirty="0"/>
              <a:t> Machines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D42638-6DE4-485C-AC30-CF086DBD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91" y="2731626"/>
            <a:ext cx="5824420" cy="350569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0FEA96-3687-4EBC-B0AB-8DC5BB5B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576735" cy="36522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ニューラルネットワークの一種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二層ニューラルネットワークより構成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次元削減、分類、特徴学習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映画レコメンドを例にする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可視層はユーザーの評価データ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隠れ層は属性数値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気になる映画のタイプを把握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353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クロスモダリティと共感覚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0F6547-8BA5-445A-BBA9-27F7DFBF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クロスモダリティ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400" dirty="0"/>
              <a:t>2</a:t>
            </a:r>
            <a:r>
              <a:rPr lang="ja-JP" altLang="zh-CN" sz="2400" dirty="0"/>
              <a:t>つ以上の感覚間に仕組み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クロスモダリティ現象の一種類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400" dirty="0"/>
              <a:t>一つの感覚の刺激から別の感覚を引き起こす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共感覚を持つ人は共感覚者という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661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9AD45-6E90-45A2-BE97-BE04BCC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3538"/>
            <a:ext cx="10866646" cy="1591184"/>
          </a:xfrm>
          <a:noFill/>
        </p:spPr>
        <p:txBody>
          <a:bodyPr/>
          <a:lstStyle/>
          <a:p>
            <a:r>
              <a:rPr lang="ja-JP" altLang="en-US" dirty="0"/>
              <a:t>調性格と色聴共感覚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358E234-B898-4CBE-A1B5-81FEBA747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調性格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曲の調に応じて、人が感じる特性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色聴共感覚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音を聞くと色が見える、共感覚の現象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曲から感じる感情を基づいて色を選べれることが多い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01809E-2A84-4BEE-96D5-778902F3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42" y="1623709"/>
            <a:ext cx="4772393" cy="22497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DBC711-299A-43E5-B8C5-B6A9E39B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42" y="4435972"/>
            <a:ext cx="4100512" cy="18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7E5D0-12CF-4F07-A8AE-AFB11050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設計方針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2D6E-289F-45FD-AA4D-321AB749C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調性格と色聴共感覚を基づいたカラーベースフィルタリング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閲覧・購入履商品の色を分析して、商品の調性格を推測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同じ調性格を持つ商品をレコメンド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既存の協調フィルタリング手法導入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ユーザーベースフィルタリング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コンテンツベースフィルタリング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148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システム設計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87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4FE418-A04F-43FA-9607-33635DCD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23040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BC87C44-ACDF-4ADA-91B2-91A676425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946270"/>
              </p:ext>
            </p:extLst>
          </p:nvPr>
        </p:nvGraphicFramePr>
        <p:xfrm>
          <a:off x="4430991" y="4993151"/>
          <a:ext cx="4308684" cy="947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" name="公式" r:id="rId3" imgW="2616200" imgH="533400" progId="Equation.3">
                  <p:embed/>
                </p:oleObj>
              </mc:Choice>
              <mc:Fallback>
                <p:oleObj name="公式" r:id="rId3" imgW="2616200" imgH="533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991" y="4993151"/>
                        <a:ext cx="4308684" cy="9471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AEE186F6-EBA8-4D3A-A446-D600D575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33672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3EA23EE-3F79-473B-9B63-631E93BB1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954757"/>
              </p:ext>
            </p:extLst>
          </p:nvPr>
        </p:nvGraphicFramePr>
        <p:xfrm>
          <a:off x="9229407" y="4980232"/>
          <a:ext cx="2531472" cy="89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" name="公式" r:id="rId5" imgW="1295280" imgH="457200" progId="Equation.3">
                  <p:embed/>
                </p:oleObj>
              </mc:Choice>
              <mc:Fallback>
                <p:oleObj name="公式" r:id="rId5" imgW="1295280" imgH="4572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9407" y="4980232"/>
                        <a:ext cx="2531472" cy="892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FCA9996-8C3E-4DFF-B296-FA0E2961393C}"/>
              </a:ext>
            </a:extLst>
          </p:cNvPr>
          <p:cNvGrpSpPr/>
          <p:nvPr/>
        </p:nvGrpSpPr>
        <p:grpSpPr>
          <a:xfrm>
            <a:off x="4347744" y="1845734"/>
            <a:ext cx="7413135" cy="2795984"/>
            <a:chOff x="725714" y="2284435"/>
            <a:chExt cx="6645726" cy="2316590"/>
          </a:xfrm>
        </p:grpSpPr>
        <p:pic>
          <p:nvPicPr>
            <p:cNvPr id="1026" name="图片 26">
              <a:extLst>
                <a:ext uri="{FF2B5EF4-FFF2-40B4-BE49-F238E27FC236}">
                  <a16:creationId xmlns:a16="http://schemas.microsoft.com/office/drawing/2014/main" id="{34C745FE-8AC4-4E16-937A-4F0F28CD7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43" y="2284435"/>
              <a:ext cx="6571097" cy="231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4425547-19A8-437D-8632-D7AD890619D0}"/>
                </a:ext>
              </a:extLst>
            </p:cNvPr>
            <p:cNvSpPr/>
            <p:nvPr/>
          </p:nvSpPr>
          <p:spPr>
            <a:xfrm>
              <a:off x="725714" y="2685142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05A5D0F-ED97-4CBA-9908-57897A3C016D}"/>
                </a:ext>
              </a:extLst>
            </p:cNvPr>
            <p:cNvSpPr/>
            <p:nvPr/>
          </p:nvSpPr>
          <p:spPr>
            <a:xfrm>
              <a:off x="740228" y="3171370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0D1195D-54A7-4250-8B5A-26EA957FE5D7}"/>
                </a:ext>
              </a:extLst>
            </p:cNvPr>
            <p:cNvSpPr/>
            <p:nvPr/>
          </p:nvSpPr>
          <p:spPr>
            <a:xfrm>
              <a:off x="1913921" y="2626177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1B8C6A-307E-436F-91D1-1A87BE3604B5}"/>
                </a:ext>
              </a:extLst>
            </p:cNvPr>
            <p:cNvSpPr/>
            <p:nvPr/>
          </p:nvSpPr>
          <p:spPr>
            <a:xfrm>
              <a:off x="2966110" y="2640692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847FD51-9420-4557-A86F-1A84B070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01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マトリックス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類似度推定手法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Jaccard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Cosine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72151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コンテンツベースフィルタリング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E1B642-721D-4CDF-8062-2E3FC6D30248}"/>
              </a:ext>
            </a:extLst>
          </p:cNvPr>
          <p:cNvGrpSpPr/>
          <p:nvPr/>
        </p:nvGrpSpPr>
        <p:grpSpPr>
          <a:xfrm>
            <a:off x="5626559" y="1991340"/>
            <a:ext cx="5699706" cy="3129301"/>
            <a:chOff x="1097280" y="2152091"/>
            <a:chExt cx="6253900" cy="3083606"/>
          </a:xfrm>
        </p:grpSpPr>
        <p:pic>
          <p:nvPicPr>
            <p:cNvPr id="2050" name="图片 5">
              <a:extLst>
                <a:ext uri="{FF2B5EF4-FFF2-40B4-BE49-F238E27FC236}">
                  <a16:creationId xmlns:a16="http://schemas.microsoft.com/office/drawing/2014/main" id="{E5631BF2-05E7-4DF2-9F8B-01D8C0079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2152091"/>
              <a:ext cx="6253900" cy="308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9E35CCF-6DB8-49BA-A1C0-5F458EA584DA}"/>
                </a:ext>
              </a:extLst>
            </p:cNvPr>
            <p:cNvSpPr/>
            <p:nvPr/>
          </p:nvSpPr>
          <p:spPr>
            <a:xfrm>
              <a:off x="1785257" y="3033486"/>
              <a:ext cx="682172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3C666BF-D2EA-409F-8DB4-95F7F543056A}"/>
                </a:ext>
              </a:extLst>
            </p:cNvPr>
            <p:cNvSpPr/>
            <p:nvPr/>
          </p:nvSpPr>
          <p:spPr>
            <a:xfrm>
              <a:off x="5820954" y="3048003"/>
              <a:ext cx="1479006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EB943-B58B-4502-B4B6-C3E4BABE4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商品属性を捉える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キーワード説明内容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TF-IDF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Term Frequency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Inverse Document Frequency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48700-6BA7-4E11-92DC-77D940376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537" y="7775670"/>
            <a:ext cx="168143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89F53A0-B691-4339-9893-B7F49D7B2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006838"/>
              </p:ext>
            </p:extLst>
          </p:nvPr>
        </p:nvGraphicFramePr>
        <p:xfrm>
          <a:off x="1169249" y="4282442"/>
          <a:ext cx="1370880" cy="86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" r:id="rId4" imgW="774360" imgH="482400" progId="Equation.KSEE3">
                  <p:embed/>
                </p:oleObj>
              </mc:Choice>
              <mc:Fallback>
                <p:oleObj r:id="rId4" imgW="774360" imgH="482400" progId="Equation.KSEE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249" y="4282442"/>
                        <a:ext cx="1370880" cy="861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7D1970EF-9968-4E85-974B-8D43327C2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55" y="3179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08E4AE1-FFD6-4C1C-BF6A-D84B4BD2E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058023"/>
              </p:ext>
            </p:extLst>
          </p:nvPr>
        </p:nvGraphicFramePr>
        <p:xfrm>
          <a:off x="2612097" y="4341426"/>
          <a:ext cx="2237116" cy="80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" r:id="rId6" imgW="1307880" imgH="469800" progId="Equation.KSEE3">
                  <p:embed/>
                </p:oleObj>
              </mc:Choice>
              <mc:Fallback>
                <p:oleObj r:id="rId6" imgW="1307880" imgH="469800" progId="Equation.KSEE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097" y="4341426"/>
                        <a:ext cx="2237116" cy="802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02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3075" name="图片 1">
            <a:extLst>
              <a:ext uri="{FF2B5EF4-FFF2-40B4-BE49-F238E27FC236}">
                <a16:creationId xmlns:a16="http://schemas.microsoft.com/office/drawing/2014/main" id="{1B845D08-7A28-40D7-B1CF-A2D1C0DB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96" y="1845733"/>
            <a:ext cx="6841622" cy="40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E461FD-3FC2-4F46-8D58-0F95C5F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The</a:t>
            </a:r>
            <a:r>
              <a:rPr lang="ja-JP" altLang="en-US" sz="2800" dirty="0"/>
              <a:t> </a:t>
            </a:r>
            <a:r>
              <a:rPr lang="en-US" altLang="ja-JP" sz="2800" dirty="0"/>
              <a:t>World Color Survey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Munsell Color Chips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 err="1"/>
              <a:t>Wcslab</a:t>
            </a:r>
            <a:r>
              <a:rPr lang="ja-JP" altLang="en-US" sz="2400" dirty="0"/>
              <a:t>データ</a:t>
            </a:r>
            <a:endParaRPr lang="en-US" altLang="ja-JP" sz="24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2D26E4-806D-4AD1-84A9-1ACF32E2B893}"/>
              </a:ext>
            </a:extLst>
          </p:cNvPr>
          <p:cNvSpPr txBox="1"/>
          <p:nvPr/>
        </p:nvSpPr>
        <p:spPr>
          <a:xfrm>
            <a:off x="6571173" y="582420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各座標が代表する色（</a:t>
            </a:r>
            <a:r>
              <a:rPr lang="en-US" altLang="ja-JP" dirty="0"/>
              <a:t>Lab</a:t>
            </a:r>
            <a:r>
              <a:rPr lang="ja-JP" altLang="en-US" dirty="0"/>
              <a:t>色空間）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B8A46-2CB3-4242-8677-7F1D563A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52" y="3208670"/>
            <a:ext cx="3757973" cy="29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09FF816A-5536-4215-891D-7FFC8611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18" y="3429000"/>
            <a:ext cx="7504975" cy="23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B7CDFAD-8916-4EA6-833C-7C33078B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45857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共感覚者色聴判定データを使う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共感覚者が各調を聞いて選ぶ複数の色を収集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各色（</a:t>
            </a:r>
            <a:r>
              <a:rPr lang="en-US" altLang="ja-JP" sz="2200" dirty="0"/>
              <a:t>Lab</a:t>
            </a:r>
            <a:r>
              <a:rPr lang="ja-JP" altLang="en-US" sz="2200" dirty="0"/>
              <a:t>色空間）を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に入れる（</a:t>
            </a:r>
            <a:r>
              <a:rPr lang="en-US" altLang="ja-JP" sz="2200" dirty="0"/>
              <a:t>CIEDE2000</a:t>
            </a:r>
            <a:r>
              <a:rPr lang="ja-JP" altLang="en-US" sz="2200" dirty="0"/>
              <a:t>手法で座標を求める）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複数の色が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にての分布を統計</a:t>
            </a:r>
            <a:endParaRPr lang="en-US" altLang="ja-JP" sz="22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1A352-68B2-49DF-8E71-CB0735A4DA49}"/>
              </a:ext>
            </a:extLst>
          </p:cNvPr>
          <p:cNvSpPr txBox="1"/>
          <p:nvPr/>
        </p:nvSpPr>
        <p:spPr>
          <a:xfrm>
            <a:off x="3978854" y="5824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CM</a:t>
            </a:r>
            <a:r>
              <a:rPr lang="ja-JP" altLang="en-US" dirty="0"/>
              <a:t>調性格の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8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3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52AC0724-E636-46F6-AF65-2A41F878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51" y="3376077"/>
            <a:ext cx="8932189" cy="227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2BA741-D2E9-4C3F-8D9F-795B8F28F4BB}"/>
              </a:ext>
            </a:extLst>
          </p:cNvPr>
          <p:cNvSpPr txBox="1"/>
          <p:nvPr/>
        </p:nvSpPr>
        <p:spPr>
          <a:xfrm>
            <a:off x="4522712" y="564304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ある商品の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688132-C39E-4083-A3D6-DD67DB4E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402646" cy="25600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商品の色分布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ユーザーが閲覧・購入した商品の色を取得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色が</a:t>
            </a:r>
            <a:r>
              <a:rPr lang="en-US" altLang="ja-JP" sz="2400" dirty="0"/>
              <a:t>Munsell Chips</a:t>
            </a:r>
            <a:r>
              <a:rPr lang="ja-JP" altLang="en-US" sz="2400" dirty="0"/>
              <a:t>にての分布を統計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21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E41EB-8D21-4FDA-87CF-BEE1091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発表の流れ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1B5EF-332A-4697-9E01-A8432340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プロジェクト概要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関連研究と設計方針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システム設計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システム実装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評価手法と実験結果分析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まとめと今後の課題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15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EC3CB-4949-4A6C-AE8A-65B1FDE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4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B956C0-D6B6-4D5B-A79C-A8850FE95CDF}"/>
              </a:ext>
            </a:extLst>
          </p:cNvPr>
          <p:cNvSpPr txBox="1"/>
          <p:nvPr/>
        </p:nvSpPr>
        <p:spPr>
          <a:xfrm>
            <a:off x="8613678" y="2225049"/>
            <a:ext cx="424826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136C02-314D-430F-A613-8BFDDD1BEE5B}"/>
              </a:ext>
            </a:extLst>
          </p:cNvPr>
          <p:cNvSpPr txBox="1"/>
          <p:nvPr/>
        </p:nvSpPr>
        <p:spPr>
          <a:xfrm>
            <a:off x="8613678" y="3560124"/>
            <a:ext cx="441000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56F2708-DD3D-461C-A4A3-4A7399BEED24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092800" y="2549025"/>
            <a:ext cx="2253485" cy="218242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476E205-1F64-46FB-9372-4CEF1E4CB953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5092800" y="3872759"/>
            <a:ext cx="2253485" cy="8586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B417C1-B0AC-41F0-A77F-EB3A4D857ABB}"/>
              </a:ext>
            </a:extLst>
          </p:cNvPr>
          <p:cNvGrpSpPr/>
          <p:nvPr/>
        </p:nvGrpSpPr>
        <p:grpSpPr>
          <a:xfrm>
            <a:off x="1017446" y="1780537"/>
            <a:ext cx="10418144" cy="4428415"/>
            <a:chOff x="1017446" y="1780537"/>
            <a:chExt cx="10418144" cy="442841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9B4F9D-E6CA-4077-81D2-C8219DF8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F742754-998A-4E95-B0DE-52B695FE9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76776F-533B-4AD8-A9B5-0D5E557B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0EF13E-C15A-4827-9DA9-A0DA8A2C21C0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8F2E3AB-A722-4B38-BC25-895769B19A72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AF77DB-DA1C-42BF-83A9-309DC1EE4E69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8BF70A-8466-4A8C-B9B3-9D6B83F23F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5B5BB28-FDB6-499B-80C7-9008D5D230EE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A8067E-BF56-4E1C-BE93-9231A22121E7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592184A-BF09-4392-8720-A1096A8EC2F2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55AACF7-E50C-4CAA-B0CE-320DCF71558E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C43FC73F-95A9-44E8-9FBB-6928EE81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168021" cy="14909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3000" dirty="0"/>
              <a:t>EMD</a:t>
            </a:r>
            <a:r>
              <a:rPr lang="ja-JP" altLang="en-US" sz="3000" dirty="0"/>
              <a:t>距離により調性格推定</a:t>
            </a:r>
            <a:endParaRPr lang="en-US" altLang="ja-JP" sz="3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商品と調性格の色分布の</a:t>
            </a:r>
            <a:r>
              <a:rPr lang="en-US" altLang="ja-JP" sz="2600" dirty="0"/>
              <a:t>EMD</a:t>
            </a:r>
            <a:r>
              <a:rPr lang="ja-JP" altLang="en-US" sz="2600" dirty="0"/>
              <a:t>距離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最低距離値の調性格を探す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商品の調性格を推測</a:t>
            </a:r>
            <a:endParaRPr lang="en-US" altLang="ja-JP" sz="26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49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システム実装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98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システム全体像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223223-F8C6-4FC9-9184-55D20DA922C1}"/>
              </a:ext>
            </a:extLst>
          </p:cNvPr>
          <p:cNvGrpSpPr/>
          <p:nvPr/>
        </p:nvGrpSpPr>
        <p:grpSpPr>
          <a:xfrm>
            <a:off x="1118142" y="1796359"/>
            <a:ext cx="9777073" cy="4516897"/>
            <a:chOff x="322782" y="443312"/>
            <a:chExt cx="10588712" cy="57913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8245E7-8A7F-4C16-9385-4D27BFDF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886" y="619678"/>
              <a:ext cx="2095500" cy="23806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AC7ACB-61CD-4BA5-8927-27AD1B16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1247" y="443312"/>
              <a:ext cx="2707005" cy="2228850"/>
            </a:xfrm>
            <a:prstGeom prst="rect">
              <a:avLst/>
            </a:prstGeom>
          </p:spPr>
        </p:pic>
        <p:sp>
          <p:nvSpPr>
            <p:cNvPr id="8" name="圆角矩形 9">
              <a:extLst>
                <a:ext uri="{FF2B5EF4-FFF2-40B4-BE49-F238E27FC236}">
                  <a16:creationId xmlns:a16="http://schemas.microsoft.com/office/drawing/2014/main" id="{D29A217D-AE1E-409C-8818-DC829A3BCFE6}"/>
                </a:ext>
              </a:extLst>
            </p:cNvPr>
            <p:cNvSpPr/>
            <p:nvPr/>
          </p:nvSpPr>
          <p:spPr>
            <a:xfrm>
              <a:off x="322782" y="4225730"/>
              <a:ext cx="2746621" cy="19344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レコメンド</a:t>
              </a:r>
            </a:p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エンジン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7C81EF1-1BAA-4963-AF4C-63C3DA25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2754" y="4300139"/>
              <a:ext cx="2618740" cy="1743075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F0760FE-E718-4E15-83C6-1A94FE681F22}"/>
                </a:ext>
              </a:extLst>
            </p:cNvPr>
            <p:cNvCxnSpPr/>
            <p:nvPr/>
          </p:nvCxnSpPr>
          <p:spPr>
            <a:xfrm flipV="1">
              <a:off x="2859405" y="1398482"/>
              <a:ext cx="3698875" cy="635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6EBDC57-D032-4866-821F-C4768326D401}"/>
                </a:ext>
              </a:extLst>
            </p:cNvPr>
            <p:cNvCxnSpPr/>
            <p:nvPr/>
          </p:nvCxnSpPr>
          <p:spPr>
            <a:xfrm>
              <a:off x="8794750" y="2748280"/>
              <a:ext cx="4445" cy="11360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35AFF09-A9E2-45E6-BB0E-08ECCB31BE1C}"/>
                </a:ext>
              </a:extLst>
            </p:cNvPr>
            <p:cNvCxnSpPr/>
            <p:nvPr/>
          </p:nvCxnSpPr>
          <p:spPr>
            <a:xfrm flipH="1" flipV="1">
              <a:off x="3593946" y="5535930"/>
              <a:ext cx="2910840" cy="127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7FCF6C3-1442-46A7-8E51-F32CBBD2933B}"/>
                </a:ext>
              </a:extLst>
            </p:cNvPr>
            <p:cNvCxnSpPr/>
            <p:nvPr/>
          </p:nvCxnSpPr>
          <p:spPr>
            <a:xfrm>
              <a:off x="3633524" y="5042535"/>
              <a:ext cx="2870200" cy="127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1CF49D7-1B34-48CD-BBF8-8EC03AD3D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424" y="3853379"/>
              <a:ext cx="1533525" cy="2381250"/>
            </a:xfrm>
            <a:prstGeom prst="rect">
              <a:avLst/>
            </a:prstGeom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ABB02C-B6AE-4775-976E-91B625E1E908}"/>
                </a:ext>
              </a:extLst>
            </p:cNvPr>
            <p:cNvCxnSpPr/>
            <p:nvPr/>
          </p:nvCxnSpPr>
          <p:spPr>
            <a:xfrm flipH="1">
              <a:off x="2910205" y="1857869"/>
              <a:ext cx="355409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048FA39-C29A-4D11-A85E-6968C15DE124}"/>
                </a:ext>
              </a:extLst>
            </p:cNvPr>
            <p:cNvCxnSpPr/>
            <p:nvPr/>
          </p:nvCxnSpPr>
          <p:spPr>
            <a:xfrm flipV="1">
              <a:off x="8222269" y="2778125"/>
              <a:ext cx="0" cy="112649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E147F19-EA0F-4701-BF89-B5AA9B414A5B}"/>
                </a:ext>
              </a:extLst>
            </p:cNvPr>
            <p:cNvSpPr txBox="1"/>
            <p:nvPr/>
          </p:nvSpPr>
          <p:spPr>
            <a:xfrm>
              <a:off x="3590925" y="942975"/>
              <a:ext cx="1698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1</a:t>
              </a:r>
              <a:r>
                <a:rPr lang="ja-JP" altLang="en-US" sz="2000" b="1" dirty="0"/>
                <a:t>．閲覧と購入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F2FF1F4-9017-4054-9D52-5EE668868DC8}"/>
                </a:ext>
              </a:extLst>
            </p:cNvPr>
            <p:cNvSpPr txBox="1"/>
            <p:nvPr/>
          </p:nvSpPr>
          <p:spPr>
            <a:xfrm>
              <a:off x="8799195" y="3088005"/>
              <a:ext cx="16783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2</a:t>
              </a:r>
              <a:r>
                <a:rPr lang="ja-JP" altLang="en-US" sz="2000" b="1" dirty="0"/>
                <a:t>．データ記録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133D075-7706-40DB-A72A-F8184DAB86E6}"/>
                </a:ext>
              </a:extLst>
            </p:cNvPr>
            <p:cNvSpPr txBox="1"/>
            <p:nvPr/>
          </p:nvSpPr>
          <p:spPr>
            <a:xfrm>
              <a:off x="3897001" y="5537200"/>
              <a:ext cx="2599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3</a:t>
              </a:r>
              <a:r>
                <a:rPr lang="ja-JP" altLang="en-US" sz="2000" b="1" dirty="0"/>
                <a:t>．エンジンを呼び出す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7F8A45-92DC-45F6-A70F-96D24B6AF5A6}"/>
                </a:ext>
              </a:extLst>
            </p:cNvPr>
            <p:cNvSpPr txBox="1"/>
            <p:nvPr/>
          </p:nvSpPr>
          <p:spPr>
            <a:xfrm>
              <a:off x="3893232" y="4588300"/>
              <a:ext cx="199961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4</a:t>
              </a:r>
              <a:r>
                <a:rPr lang="ja-JP" altLang="en-US" sz="2000" b="1" dirty="0"/>
                <a:t>．レコメンド出力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4B8107B-E730-40B2-A4BD-39F35047295D}"/>
                </a:ext>
              </a:extLst>
            </p:cNvPr>
            <p:cNvSpPr txBox="1"/>
            <p:nvPr/>
          </p:nvSpPr>
          <p:spPr>
            <a:xfrm>
              <a:off x="6618259" y="3117215"/>
              <a:ext cx="15030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5</a:t>
              </a:r>
              <a:r>
                <a:rPr lang="ja-JP" altLang="en-US" sz="2000" b="1" dirty="0"/>
                <a:t>．結果転送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8987055-B53E-4FD6-A6B3-A14236A0EFE1}"/>
                </a:ext>
              </a:extLst>
            </p:cNvPr>
            <p:cNvSpPr txBox="1"/>
            <p:nvPr/>
          </p:nvSpPr>
          <p:spPr>
            <a:xfrm>
              <a:off x="3241675" y="1838960"/>
              <a:ext cx="28905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6</a:t>
              </a:r>
              <a:r>
                <a:rPr lang="ja-JP" altLang="en-US" sz="2000" b="1" dirty="0"/>
                <a:t>．おすすめアイテム表示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92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07564-241E-4CBE-AAF1-4CE582CA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システム環境構成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58445-30FB-431B-AEC9-5DDFD5FA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Amazon</a:t>
            </a:r>
            <a:r>
              <a:rPr lang="ja-JP" altLang="en-US" sz="2800" dirty="0"/>
              <a:t>クラウドサービス</a:t>
            </a:r>
            <a:r>
              <a:rPr lang="en-US" altLang="ja-JP" sz="2800" dirty="0"/>
              <a:t>AWS</a:t>
            </a:r>
            <a:r>
              <a:rPr lang="ja-JP" altLang="en-US" sz="2800" dirty="0"/>
              <a:t>を利用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プラットフォームは</a:t>
            </a:r>
            <a:r>
              <a:rPr lang="en-US" altLang="ja-JP" sz="2800" dirty="0"/>
              <a:t>AWS</a:t>
            </a:r>
            <a:r>
              <a:rPr lang="ja-JP" altLang="en-US" sz="2800" dirty="0"/>
              <a:t>の</a:t>
            </a:r>
            <a:r>
              <a:rPr lang="en-US" altLang="ja-JP" sz="2800" dirty="0"/>
              <a:t>EC2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ウェブ、サーバ、エンジン三つ部分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  <p:pic>
        <p:nvPicPr>
          <p:cNvPr id="5" name="图片 26">
            <a:extLst>
              <a:ext uri="{FF2B5EF4-FFF2-40B4-BE49-F238E27FC236}">
                <a16:creationId xmlns:a16="http://schemas.microsoft.com/office/drawing/2014/main" id="{7AA8B8B7-1716-4FE9-A0CA-4983D288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34" y="1845734"/>
            <a:ext cx="4673864" cy="405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2961A9-D143-46D4-A02D-04551B062505}"/>
              </a:ext>
            </a:extLst>
          </p:cNvPr>
          <p:cNvSpPr txBox="1"/>
          <p:nvPr/>
        </p:nvSpPr>
        <p:spPr>
          <a:xfrm>
            <a:off x="7838640" y="5960203"/>
            <a:ext cx="27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AWS</a:t>
            </a:r>
            <a:r>
              <a:rPr lang="ja-JP" altLang="en-US" dirty="0"/>
              <a:t>で</a:t>
            </a:r>
            <a:r>
              <a:rPr lang="en-US" altLang="ja-JP" dirty="0"/>
              <a:t>IROYA</a:t>
            </a:r>
            <a:r>
              <a:rPr lang="ja-JP" altLang="en-US" dirty="0"/>
              <a:t>のウェブサイト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11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レコメンドのプロセス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DD5CDF-A408-4288-8DDF-30749920D827}"/>
              </a:ext>
            </a:extLst>
          </p:cNvPr>
          <p:cNvGrpSpPr/>
          <p:nvPr/>
        </p:nvGrpSpPr>
        <p:grpSpPr>
          <a:xfrm>
            <a:off x="142404" y="1850073"/>
            <a:ext cx="12038638" cy="4527723"/>
            <a:chOff x="-5080" y="950422"/>
            <a:chExt cx="12038638" cy="45277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1178037-DB7D-455D-9A70-4F594802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8305" y="1725930"/>
              <a:ext cx="907415" cy="9645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D98322-C600-45D6-B7BC-A6AA606D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80" y="1992140"/>
              <a:ext cx="2707005" cy="22288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C5A862-E109-4605-83B9-3774986B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2888" y="1859669"/>
              <a:ext cx="2820670" cy="2228215"/>
            </a:xfrm>
            <a:prstGeom prst="rect">
              <a:avLst/>
            </a:prstGeom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7DF51DC-06C7-484A-B7E9-70F9BD160A0B}"/>
                </a:ext>
              </a:extLst>
            </p:cNvPr>
            <p:cNvSpPr/>
            <p:nvPr/>
          </p:nvSpPr>
          <p:spPr>
            <a:xfrm>
              <a:off x="4231313" y="950422"/>
              <a:ext cx="3873500" cy="401978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zh-CN" sz="3600">
                <a:solidFill>
                  <a:schemeClr val="tx1"/>
                </a:solidFill>
              </a:endParaRP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D59458B9-0516-4DB3-A4DE-DC7FE95BF5A1}"/>
                </a:ext>
              </a:extLst>
            </p:cNvPr>
            <p:cNvSpPr/>
            <p:nvPr/>
          </p:nvSpPr>
          <p:spPr>
            <a:xfrm>
              <a:off x="2868930" y="1888490"/>
              <a:ext cx="1773555" cy="646430"/>
            </a:xfrm>
            <a:prstGeom prst="rightArrow">
              <a:avLst/>
            </a:prstGeom>
            <a:solidFill>
              <a:srgbClr val="ECC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1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en-US" altLang="ja-JP" sz="1600" b="1">
                  <a:solidFill>
                    <a:schemeClr val="tx1"/>
                  </a:solidFill>
                </a:rPr>
                <a:t>User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91C3C579-0994-47D7-97CC-2EE038A5CDCF}"/>
                </a:ext>
              </a:extLst>
            </p:cNvPr>
            <p:cNvSpPr/>
            <p:nvPr/>
          </p:nvSpPr>
          <p:spPr>
            <a:xfrm>
              <a:off x="7665720" y="1884680"/>
              <a:ext cx="1666240" cy="646430"/>
            </a:xfrm>
            <a:prstGeom prst="rightArrow">
              <a:avLst/>
            </a:prstGeom>
            <a:solidFill>
              <a:srgbClr val="E9B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2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データ分析</a:t>
              </a:r>
            </a:p>
          </p:txBody>
        </p:sp>
        <p:sp>
          <p:nvSpPr>
            <p:cNvPr id="11" name="左箭头 10">
              <a:extLst>
                <a:ext uri="{FF2B5EF4-FFF2-40B4-BE49-F238E27FC236}">
                  <a16:creationId xmlns:a16="http://schemas.microsoft.com/office/drawing/2014/main" id="{6981DFDF-4182-41C4-AB64-9A4C1AF8483D}"/>
                </a:ext>
              </a:extLst>
            </p:cNvPr>
            <p:cNvSpPr/>
            <p:nvPr/>
          </p:nvSpPr>
          <p:spPr>
            <a:xfrm>
              <a:off x="7665720" y="3636010"/>
              <a:ext cx="2349500" cy="607060"/>
            </a:xfrm>
            <a:prstGeom prst="leftArrow">
              <a:avLst/>
            </a:prstGeom>
            <a:solidFill>
              <a:srgbClr val="EBA8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3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レコメンド計算完了</a:t>
              </a:r>
            </a:p>
          </p:txBody>
        </p:sp>
        <p:sp>
          <p:nvSpPr>
            <p:cNvPr id="12" name="左箭头 11">
              <a:extLst>
                <a:ext uri="{FF2B5EF4-FFF2-40B4-BE49-F238E27FC236}">
                  <a16:creationId xmlns:a16="http://schemas.microsoft.com/office/drawing/2014/main" id="{03DE8464-F048-4CF0-8573-AD211BE0FEF5}"/>
                </a:ext>
              </a:extLst>
            </p:cNvPr>
            <p:cNvSpPr/>
            <p:nvPr/>
          </p:nvSpPr>
          <p:spPr>
            <a:xfrm>
              <a:off x="2359660" y="3636010"/>
              <a:ext cx="2282825" cy="607060"/>
            </a:xfrm>
            <a:prstGeom prst="lef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4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レコメンド結果表示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8406877-403F-41B0-A7D3-56E8B89B3DBA}"/>
                </a:ext>
              </a:extLst>
            </p:cNvPr>
            <p:cNvGrpSpPr/>
            <p:nvPr/>
          </p:nvGrpSpPr>
          <p:grpSpPr>
            <a:xfrm>
              <a:off x="882650" y="5109845"/>
              <a:ext cx="10426700" cy="368300"/>
              <a:chOff x="1365" y="6787"/>
              <a:chExt cx="16420" cy="580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FFD27F-D5EA-4F6F-9436-4965FEC69FD2}"/>
                  </a:ext>
                </a:extLst>
              </p:cNvPr>
              <p:cNvSpPr txBox="1"/>
              <p:nvPr/>
            </p:nvSpPr>
            <p:spPr>
              <a:xfrm>
                <a:off x="1365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ウェブサイト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26B1E0-565E-4413-AC2D-DB9BF704810D}"/>
                  </a:ext>
                </a:extLst>
              </p:cNvPr>
              <p:cNvSpPr txBox="1"/>
              <p:nvPr/>
            </p:nvSpPr>
            <p:spPr>
              <a:xfrm>
                <a:off x="15043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エンジン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3207385-F226-4D58-A2C9-0423E8F1957A}"/>
                  </a:ext>
                </a:extLst>
              </p:cNvPr>
              <p:cNvSpPr txBox="1"/>
              <p:nvPr/>
            </p:nvSpPr>
            <p:spPr>
              <a:xfrm>
                <a:off x="8229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zh-CN" b="1" dirty="0"/>
                  <a:t>サーバ</a:t>
                </a: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3E10A77-49EA-45FA-BE01-5B52A082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4090" y="1725930"/>
              <a:ext cx="702945" cy="97155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4264B4-603E-4AC9-957F-F391F176A8A9}"/>
                </a:ext>
              </a:extLst>
            </p:cNvPr>
            <p:cNvSpPr txBox="1"/>
            <p:nvPr/>
          </p:nvSpPr>
          <p:spPr>
            <a:xfrm>
              <a:off x="4642485" y="1243965"/>
              <a:ext cx="11023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 b="1"/>
                <a:t>情報履歴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AB18B8-8ADA-46D9-B4BA-ABFAF4EFFCF3}"/>
                </a:ext>
              </a:extLst>
            </p:cNvPr>
            <p:cNvSpPr txBox="1"/>
            <p:nvPr/>
          </p:nvSpPr>
          <p:spPr>
            <a:xfrm>
              <a:off x="6647815" y="1243965"/>
              <a:ext cx="12566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request</a:t>
              </a:r>
              <a:r>
                <a:rPr lang="en-US" altLang="zh-CN" b="1"/>
                <a:t>.csv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FF7B2A3-86D3-45C2-8D12-E7479D57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180" y="3340100"/>
              <a:ext cx="902970" cy="90297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55A03-F011-4517-ACBA-97A641334BD0}"/>
                </a:ext>
              </a:extLst>
            </p:cNvPr>
            <p:cNvSpPr txBox="1"/>
            <p:nvPr/>
          </p:nvSpPr>
          <p:spPr>
            <a:xfrm>
              <a:off x="6686550" y="4243070"/>
              <a:ext cx="10782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result.csv</a:t>
              </a:r>
            </a:p>
          </p:txBody>
        </p:sp>
        <p:sp>
          <p:nvSpPr>
            <p:cNvPr id="19" name="右箭头 23">
              <a:extLst>
                <a:ext uri="{FF2B5EF4-FFF2-40B4-BE49-F238E27FC236}">
                  <a16:creationId xmlns:a16="http://schemas.microsoft.com/office/drawing/2014/main" id="{D9C43C96-B401-4F12-A9C0-1F4D9E35FA9C}"/>
                </a:ext>
              </a:extLst>
            </p:cNvPr>
            <p:cNvSpPr/>
            <p:nvPr/>
          </p:nvSpPr>
          <p:spPr>
            <a:xfrm>
              <a:off x="5650230" y="1915795"/>
              <a:ext cx="1123950" cy="61531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sp>
          <p:nvSpPr>
            <p:cNvPr id="20" name="左箭头 2">
              <a:extLst>
                <a:ext uri="{FF2B5EF4-FFF2-40B4-BE49-F238E27FC236}">
                  <a16:creationId xmlns:a16="http://schemas.microsoft.com/office/drawing/2014/main" id="{9662BB94-9C02-4C56-817B-FBE86D97295C}"/>
                </a:ext>
              </a:extLst>
            </p:cNvPr>
            <p:cNvSpPr/>
            <p:nvPr/>
          </p:nvSpPr>
          <p:spPr>
            <a:xfrm>
              <a:off x="5649595" y="3522980"/>
              <a:ext cx="1108710" cy="59436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19362BA-9AC6-4BB6-B35B-2B267431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7260" y="3340100"/>
              <a:ext cx="902970" cy="90297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6DC4B65-32A0-4FCB-9D88-B02EF950F4C1}"/>
                </a:ext>
              </a:extLst>
            </p:cNvPr>
            <p:cNvSpPr txBox="1"/>
            <p:nvPr/>
          </p:nvSpPr>
          <p:spPr>
            <a:xfrm>
              <a:off x="4863465" y="4243070"/>
              <a:ext cx="6711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16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0A9F6-9EB9-417D-A0F3-35945B90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エンジン実装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A2329-696B-46A2-9057-CD071792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コンテンツベースフィルタリング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カラーベースフィルタリング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614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ユーザーベースフィルタリング実装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7BD9B3-535E-4D5C-ACCA-D338640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20" y="4114474"/>
            <a:ext cx="2555812" cy="100616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C6565D7-A90E-486F-9922-D21845DEE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0492" y="1925829"/>
            <a:ext cx="2150590" cy="205708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353E46-483C-4463-830E-FF3ECE24E5E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998720" cy="3684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ユーザーデータを取得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Crab</a:t>
            </a:r>
            <a:r>
              <a:rPr lang="ja-JP" altLang="en-US" sz="2800" dirty="0"/>
              <a:t>をインストール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レコメンドオープンソース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類似度評価のアルゴリズムを提供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054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20472" cy="1450757"/>
          </a:xfrm>
        </p:spPr>
        <p:txBody>
          <a:bodyPr>
            <a:normAutofit/>
          </a:bodyPr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1/2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商品のキーワード内容を準備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自動的に</a:t>
            </a:r>
            <a:r>
              <a:rPr lang="en-US" altLang="ja-JP" sz="2400" dirty="0"/>
              <a:t>IROYA</a:t>
            </a:r>
            <a:r>
              <a:rPr lang="ja-JP" altLang="en-US" sz="2400" dirty="0"/>
              <a:t>通販サイトを訪問して、キーワード内容をダウンロード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キーワード内容を英語に通訳（</a:t>
            </a:r>
            <a:r>
              <a:rPr lang="en-US" altLang="ja-JP" sz="2400" dirty="0" err="1"/>
              <a:t>GoogleTrans</a:t>
            </a:r>
            <a:r>
              <a:rPr lang="ja-JP" altLang="en-US" sz="2400" dirty="0"/>
              <a:t>　</a:t>
            </a:r>
            <a:r>
              <a:rPr lang="en-US" altLang="ja-JP" sz="2400" dirty="0"/>
              <a:t>API</a:t>
            </a:r>
            <a:r>
              <a:rPr lang="ja-JP" altLang="en-US" sz="2400" dirty="0"/>
              <a:t>利用）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6213FF2D-22A1-4F50-930E-90CF0C3D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67" y="3265649"/>
            <a:ext cx="4268761" cy="308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247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39800" cy="1450757"/>
          </a:xfrm>
        </p:spPr>
        <p:txBody>
          <a:bodyPr/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2/2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8486335" cy="24623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オープンソースを導入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商品のキーワード内容をトレニンーグ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TF-IFD</a:t>
            </a:r>
            <a:r>
              <a:rPr lang="ja-JP" altLang="en-US" sz="2400" dirty="0"/>
              <a:t>で、閲覧商品と類似度高い商品を求める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  <p:pic>
        <p:nvPicPr>
          <p:cNvPr id="6147" name="图片 43">
            <a:extLst>
              <a:ext uri="{FF2B5EF4-FFF2-40B4-BE49-F238E27FC236}">
                <a16:creationId xmlns:a16="http://schemas.microsoft.com/office/drawing/2014/main" id="{BB4B98DB-9C01-4054-9550-A57ABF77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55" y="3515103"/>
            <a:ext cx="7467455" cy="246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23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画像分析用のツールをインストール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OpenCV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Numpy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Matplotlib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CIEDE2000</a:t>
            </a:r>
            <a:r>
              <a:rPr lang="ja-JP" altLang="en-US" sz="2000" dirty="0"/>
              <a:t>、</a:t>
            </a:r>
            <a:r>
              <a:rPr lang="en-US" altLang="ja-JP" sz="2000" dirty="0"/>
              <a:t>EMD</a:t>
            </a:r>
            <a:r>
              <a:rPr lang="ja-JP" altLang="en-US" sz="2000" dirty="0"/>
              <a:t>距離計算</a:t>
            </a:r>
            <a:endParaRPr lang="en-US" altLang="ja-JP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CB14EF-086A-44D4-A52E-D093FF36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47522"/>
            <a:ext cx="1654078" cy="1333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86223-F2F0-4BBD-8DF3-3242ED22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40" y="3247522"/>
            <a:ext cx="3216688" cy="13339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48708B-41BB-4686-92C9-B960B6E0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070" y="3371564"/>
            <a:ext cx="4438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プロジェクト概要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26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商品画像データをダウンロード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000" dirty="0"/>
              <a:t>「</a:t>
            </a:r>
            <a:r>
              <a:rPr lang="en-US" altLang="zh-CN" sz="2000" dirty="0"/>
              <a:t>https://iroza.jp/products/</a:t>
            </a:r>
            <a:r>
              <a:rPr lang="ja-JP" altLang="zh-CN" sz="2000" dirty="0"/>
              <a:t>商品</a:t>
            </a:r>
            <a:r>
              <a:rPr lang="en-US" altLang="zh-CN" sz="2000" dirty="0"/>
              <a:t>ID</a:t>
            </a:r>
            <a:r>
              <a:rPr lang="ja-JP" altLang="zh-CN" sz="2000" dirty="0"/>
              <a:t>」形式</a:t>
            </a:r>
            <a:r>
              <a:rPr lang="ja-JP" altLang="en-US" sz="2000" dirty="0"/>
              <a:t>で自動的にダウンロード</a:t>
            </a:r>
            <a:endParaRPr lang="en-US" altLang="ja-JP" sz="2000" dirty="0"/>
          </a:p>
        </p:txBody>
      </p:sp>
      <p:pic>
        <p:nvPicPr>
          <p:cNvPr id="7170" name="Picture 2" descr="JQ2JTDDZ`IJX@1H`75A(S@6">
            <a:extLst>
              <a:ext uri="{FF2B5EF4-FFF2-40B4-BE49-F238E27FC236}">
                <a16:creationId xmlns:a16="http://schemas.microsoft.com/office/drawing/2014/main" id="{99C7AB29-333B-4BDB-9911-94683730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9" y="2602568"/>
            <a:ext cx="4072851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73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37360"/>
            <a:ext cx="559288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商品画像の調性格を計算して保存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</p:txBody>
      </p:sp>
      <p:pic>
        <p:nvPicPr>
          <p:cNvPr id="7171" name="图片 1">
            <a:extLst>
              <a:ext uri="{FF2B5EF4-FFF2-40B4-BE49-F238E27FC236}">
                <a16:creationId xmlns:a16="http://schemas.microsoft.com/office/drawing/2014/main" id="{D0873050-4BE6-456C-846D-1ACCF967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9" y="1752283"/>
            <a:ext cx="3255870" cy="44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  <p:pic>
        <p:nvPicPr>
          <p:cNvPr id="7172" name="图片 36">
            <a:extLst>
              <a:ext uri="{FF2B5EF4-FFF2-40B4-BE49-F238E27FC236}">
                <a16:creationId xmlns:a16="http://schemas.microsoft.com/office/drawing/2014/main" id="{9C8D28D8-8DC3-415E-96DB-F2C28805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51" y="3057323"/>
            <a:ext cx="8893050" cy="27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41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閾値分割法より商品画像の枠を抽出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194" name="图片 4">
            <a:extLst>
              <a:ext uri="{FF2B5EF4-FFF2-40B4-BE49-F238E27FC236}">
                <a16:creationId xmlns:a16="http://schemas.microsoft.com/office/drawing/2014/main" id="{C6A2F86F-2158-41F6-AB9E-2577AD5D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03" y="1817316"/>
            <a:ext cx="4111882" cy="161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8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HSV</a:t>
            </a:r>
            <a:r>
              <a:rPr lang="ja-JP" altLang="en-US" sz="2200" dirty="0"/>
              <a:t>空間に変更、ヒストグラムを求める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RGB</a:t>
            </a:r>
            <a:r>
              <a:rPr lang="ja-JP" altLang="en-US" sz="2200" dirty="0"/>
              <a:t>空間に戻って、合流された</a:t>
            </a:r>
            <a:r>
              <a:rPr lang="en-US" altLang="ja-JP" sz="2200" dirty="0"/>
              <a:t>RGB</a:t>
            </a:r>
            <a:r>
              <a:rPr lang="ja-JP" altLang="en-US" sz="2200" dirty="0"/>
              <a:t>色を求める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图片 3">
            <a:extLst>
              <a:ext uri="{FF2B5EF4-FFF2-40B4-BE49-F238E27FC236}">
                <a16:creationId xmlns:a16="http://schemas.microsoft.com/office/drawing/2014/main" id="{0A59FDC7-B21E-48EA-841B-9578F2E4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80" y="3309889"/>
            <a:ext cx="406082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安定性を考える上で、占有率少ない色を捨てる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9" name="图片 2">
            <a:extLst>
              <a:ext uri="{FF2B5EF4-FFF2-40B4-BE49-F238E27FC236}">
                <a16:creationId xmlns:a16="http://schemas.microsoft.com/office/drawing/2014/main" id="{17A866E2-CE9E-4AEE-A50B-A4EA37A9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75" y="4470939"/>
            <a:ext cx="2209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9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複数枚画像のメイン</a:t>
            </a:r>
            <a:r>
              <a:rPr lang="en-US" altLang="ja-JP" sz="2400" dirty="0"/>
              <a:t>RGB</a:t>
            </a:r>
            <a:r>
              <a:rPr lang="ja-JP" altLang="en-US" sz="2400" dirty="0"/>
              <a:t>も取得できる</a:t>
            </a:r>
            <a:endParaRPr lang="en-US" altLang="zh-CN" sz="1600" dirty="0"/>
          </a:p>
        </p:txBody>
      </p:sp>
      <p:pic>
        <p:nvPicPr>
          <p:cNvPr id="4100" name="图片 1">
            <a:extLst>
              <a:ext uri="{FF2B5EF4-FFF2-40B4-BE49-F238E27FC236}">
                <a16:creationId xmlns:a16="http://schemas.microsoft.com/office/drawing/2014/main" id="{68E7907B-8CDB-4F19-93BE-DEFD116C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12" y="1737359"/>
            <a:ext cx="4470188" cy="4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377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色から</a:t>
            </a:r>
            <a:r>
              <a:rPr lang="en-US" altLang="ja-JP" sz="2800" dirty="0"/>
              <a:t>Lab</a:t>
            </a:r>
            <a:r>
              <a:rPr lang="ja-JP" altLang="en-US" sz="2800" dirty="0"/>
              <a:t>色空間に変更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オープンソースを利用</a:t>
            </a:r>
            <a:endParaRPr lang="en-US" altLang="ja-JP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4B007-30C5-480F-BD5C-7FA9990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18" y="2698520"/>
            <a:ext cx="1609725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BC5CBC-5B82-4369-B400-BE699406301C}"/>
              </a:ext>
            </a:extLst>
          </p:cNvPr>
          <p:cNvSpPr/>
          <p:nvPr/>
        </p:nvSpPr>
        <p:spPr>
          <a:xfrm>
            <a:off x="9162055" y="2700139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1B57ED9-7EBF-494B-817E-48BAD7CB43A5}"/>
              </a:ext>
            </a:extLst>
          </p:cNvPr>
          <p:cNvSpPr/>
          <p:nvPr/>
        </p:nvSpPr>
        <p:spPr>
          <a:xfrm>
            <a:off x="2961808" y="2590146"/>
            <a:ext cx="626838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41713-412D-4650-87EE-46B8B69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85" y="2727095"/>
            <a:ext cx="46386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3/4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</a:t>
            </a:r>
            <a:r>
              <a:rPr lang="en-US" altLang="ja-JP" sz="2800" dirty="0"/>
              <a:t>Lab</a:t>
            </a:r>
            <a:r>
              <a:rPr lang="ja-JP" altLang="en-US" sz="2800" dirty="0"/>
              <a:t>色を</a:t>
            </a:r>
            <a:r>
              <a:rPr lang="en-US" altLang="ja-JP" sz="2800" dirty="0"/>
              <a:t>Munsell Chips</a:t>
            </a:r>
            <a:r>
              <a:rPr lang="ja-JP" altLang="en-US" sz="2800" dirty="0"/>
              <a:t>の穴に入れて、色分布を取得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200" dirty="0"/>
              <a:t>CIEDE2000</a:t>
            </a:r>
            <a:r>
              <a:rPr lang="ja-JP" altLang="en-US" sz="2200" dirty="0"/>
              <a:t>で近い色を探して、穴（座標）を決める</a:t>
            </a:r>
            <a:endParaRPr lang="en-US" altLang="ja-JP" sz="2200" dirty="0"/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D4F297-D80D-4502-BE72-C37E29FED85D}"/>
              </a:ext>
            </a:extLst>
          </p:cNvPr>
          <p:cNvSpPr/>
          <p:nvPr/>
        </p:nvSpPr>
        <p:spPr>
          <a:xfrm>
            <a:off x="905577" y="2641068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9771845-6A03-4B25-8216-4827385B46F5}"/>
              </a:ext>
            </a:extLst>
          </p:cNvPr>
          <p:cNvSpPr/>
          <p:nvPr/>
        </p:nvSpPr>
        <p:spPr>
          <a:xfrm>
            <a:off x="2738058" y="2807017"/>
            <a:ext cx="553550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F6D0EB-9914-4D7A-9E3D-09864D18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52" y="2942385"/>
            <a:ext cx="3757973" cy="2984866"/>
          </a:xfrm>
          <a:prstGeom prst="rect">
            <a:avLst/>
          </a:prstGeom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AF196D6D-6D00-4802-AE23-6866CCCD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15" y="3626949"/>
            <a:ext cx="4039785" cy="102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261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4/4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1814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各調性格の共感覚分布と</a:t>
            </a:r>
            <a:r>
              <a:rPr lang="en-US" altLang="ja-JP" sz="2800" dirty="0"/>
              <a:t>EMD</a:t>
            </a:r>
            <a:r>
              <a:rPr lang="ja-JP" altLang="en-US" sz="2800" dirty="0"/>
              <a:t>距離計算し、調性格を推定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Python</a:t>
            </a:r>
            <a:r>
              <a:rPr lang="ja-JP" altLang="en-US" sz="2200" dirty="0"/>
              <a:t>の</a:t>
            </a:r>
            <a:r>
              <a:rPr lang="en-US" altLang="ja-JP" sz="2200" dirty="0"/>
              <a:t>EMD</a:t>
            </a:r>
            <a:r>
              <a:rPr lang="ja-JP" altLang="en-US" sz="2200" dirty="0"/>
              <a:t>距離計算オープンソースを利用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二次元座標と占有率を引数として計算</a:t>
            </a:r>
            <a:endParaRPr lang="zh-CN" altLang="en-US" sz="22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8F6CBCE-A516-4E97-8B37-28B3FFCE0797}"/>
              </a:ext>
            </a:extLst>
          </p:cNvPr>
          <p:cNvGrpSpPr/>
          <p:nvPr/>
        </p:nvGrpSpPr>
        <p:grpSpPr>
          <a:xfrm>
            <a:off x="1097280" y="2302984"/>
            <a:ext cx="10058400" cy="4023360"/>
            <a:chOff x="1017446" y="1780537"/>
            <a:chExt cx="10418144" cy="44284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F06753-6255-449B-8650-D432E71C5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6B2A779-A117-4342-BB1A-90F7E28C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FABEC2-902F-4CDE-B543-5EF42C4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D07C33-665E-43A4-A060-8C16AA20C4F2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7C0264E-31E2-4BA8-8CF1-3446E88045D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33809A-997A-4617-A6A7-218AA1EDAB86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40AC7E-7A92-4F08-BE4B-40356A9987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127023-60AB-4572-AB57-CCEEAB071588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35B8C4-5F7C-4266-81F5-96E62F18C7FB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0D6A647-DCDD-4149-B570-21284FADD37D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9AC2A88-494D-4C37-81F1-31F82E48F29A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BCAD0D2-1014-42CD-9D8B-A958426B06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2549027"/>
            <a:ext cx="2166491" cy="247983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AEC7A7-450F-4F97-A8C3-3E182C70845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3872761"/>
            <a:ext cx="2166491" cy="11561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3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BB6A5-334A-49CA-AB31-B162109E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プロジェクトの背景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3C682-ED47-47D1-B589-07568C15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37360"/>
            <a:ext cx="4042703" cy="448363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4F51AF9-558B-4B0D-85FB-F5129ED8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15697" cy="40920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顧客</a:t>
            </a:r>
            <a:r>
              <a:rPr lang="en-US" altLang="ja-JP" sz="2800" dirty="0"/>
              <a:t>IROYA</a:t>
            </a:r>
            <a:r>
              <a:rPr lang="ja-JP" altLang="en-US" sz="2800" dirty="0"/>
              <a:t>：ファッション通販サイト運営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理念：「色からすきになる」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レコメンド機能ない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色聴共感覚を用いたカラーベースレコメンド機能を要望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246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評価手法と実験結果分析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53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Off-line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事前にユーザーの閲覧・購入・評価データを取得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データの一部をトレニンーグとして、ほかのデータを検証用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便利、コスト低い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ユーザーに影響できない</a:t>
            </a:r>
            <a:endParaRPr lang="en-US" altLang="ja-JP" sz="3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13FEEEF-AFF1-4CCD-9515-ADAABDB8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84" y="3354051"/>
            <a:ext cx="5346157" cy="28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257" y="1834159"/>
            <a:ext cx="490998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On-line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レコメンダ</a:t>
            </a:r>
            <a:r>
              <a:rPr lang="en-US" altLang="ja-JP" sz="2400" dirty="0"/>
              <a:t>―</a:t>
            </a:r>
            <a:r>
              <a:rPr lang="ja-JP" altLang="en-US" sz="2400" dirty="0"/>
              <a:t>システムを導入する前と導入した後の情報を分析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コスト高い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ユーザーに影響できるから、比較的に信頼性も高い</a:t>
            </a:r>
            <a:endParaRPr lang="zh-CN" altLang="en-US" sz="2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147BF7-91E1-4A20-8A96-04555DB4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82159"/>
            <a:ext cx="5917070" cy="28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評価プロセス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5DE7436-E42D-42DE-9048-F419432B5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15" y="2462530"/>
            <a:ext cx="1870710" cy="2115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644F86-A6E0-4733-AB92-1C906668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0" y="2711450"/>
            <a:ext cx="2233930" cy="196151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AF64042-B8FA-4DAC-8131-AAB04BC27AC1}"/>
              </a:ext>
            </a:extLst>
          </p:cNvPr>
          <p:cNvSpPr/>
          <p:nvPr/>
        </p:nvSpPr>
        <p:spPr>
          <a:xfrm>
            <a:off x="2511425" y="331660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577469-EBB3-41AE-BADA-51FF8F6C7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2902585"/>
            <a:ext cx="2581275" cy="158178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80647D71-D874-4F4D-B51B-5047919BAE01}"/>
              </a:ext>
            </a:extLst>
          </p:cNvPr>
          <p:cNvSpPr/>
          <p:nvPr/>
        </p:nvSpPr>
        <p:spPr>
          <a:xfrm>
            <a:off x="5613400" y="331533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208E3-56F1-47B1-8F77-027E3EA5BB3D}"/>
              </a:ext>
            </a:extLst>
          </p:cNvPr>
          <p:cNvSpPr/>
          <p:nvPr/>
        </p:nvSpPr>
        <p:spPr>
          <a:xfrm>
            <a:off x="8997315" y="3315335"/>
            <a:ext cx="73914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A4E3DF-E27B-43EF-A3D8-E02C0683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925" y="2902585"/>
            <a:ext cx="1789430" cy="176784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1DDF95-3F58-4EAA-B5AC-EAFA4F78B359}"/>
              </a:ext>
            </a:extLst>
          </p:cNvPr>
          <p:cNvGrpSpPr/>
          <p:nvPr/>
        </p:nvGrpSpPr>
        <p:grpSpPr>
          <a:xfrm>
            <a:off x="1341120" y="4720143"/>
            <a:ext cx="6222365" cy="936509"/>
            <a:chOff x="1341120" y="4773295"/>
            <a:chExt cx="6222365" cy="106033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79FEFF-851A-4E0F-B72A-F2285D8C6EA6}"/>
                </a:ext>
              </a:extLst>
            </p:cNvPr>
            <p:cNvSpPr/>
            <p:nvPr/>
          </p:nvSpPr>
          <p:spPr>
            <a:xfrm>
              <a:off x="1655406" y="5503540"/>
              <a:ext cx="5908079" cy="319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8D99DAC-A4A1-437F-9BFD-672B9D652B17}"/>
                </a:ext>
              </a:extLst>
            </p:cNvPr>
            <p:cNvSpPr/>
            <p:nvPr/>
          </p:nvSpPr>
          <p:spPr>
            <a:xfrm>
              <a:off x="7153547" y="4819487"/>
              <a:ext cx="409317" cy="1003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上箭头 12">
              <a:extLst>
                <a:ext uri="{FF2B5EF4-FFF2-40B4-BE49-F238E27FC236}">
                  <a16:creationId xmlns:a16="http://schemas.microsoft.com/office/drawing/2014/main" id="{7E204661-53F5-422C-85BB-6B8F015E47E5}"/>
                </a:ext>
              </a:extLst>
            </p:cNvPr>
            <p:cNvSpPr/>
            <p:nvPr/>
          </p:nvSpPr>
          <p:spPr>
            <a:xfrm>
              <a:off x="1341120" y="4773295"/>
              <a:ext cx="573292" cy="106033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F942C2D-9886-43E8-95EF-0C8FC8A46A9A}"/>
              </a:ext>
            </a:extLst>
          </p:cNvPr>
          <p:cNvSpPr txBox="1"/>
          <p:nvPr/>
        </p:nvSpPr>
        <p:spPr>
          <a:xfrm>
            <a:off x="9736455" y="2257425"/>
            <a:ext cx="250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レコメンド結果の中で、気になる商品があれば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6E095D-1ECB-4413-AFA5-00FECB9AD9DE}"/>
              </a:ext>
            </a:extLst>
          </p:cNvPr>
          <p:cNvSpPr txBox="1"/>
          <p:nvPr/>
        </p:nvSpPr>
        <p:spPr>
          <a:xfrm>
            <a:off x="3395980" y="5745257"/>
            <a:ext cx="2607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レコメンド結果の中で、気になる商品がなければ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14D9EF-DB95-4546-A24D-25C93ABA2AD1}"/>
              </a:ext>
            </a:extLst>
          </p:cNvPr>
          <p:cNvSpPr txBox="1"/>
          <p:nvPr/>
        </p:nvSpPr>
        <p:spPr>
          <a:xfrm>
            <a:off x="423545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04AEC-27C0-48D0-9969-3FA70C7C20B0}"/>
              </a:ext>
            </a:extLst>
          </p:cNvPr>
          <p:cNvSpPr txBox="1"/>
          <p:nvPr/>
        </p:nvSpPr>
        <p:spPr>
          <a:xfrm>
            <a:off x="3055620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FAE74-70EB-4C11-AAC5-3F75A3EEFE66}"/>
              </a:ext>
            </a:extLst>
          </p:cNvPr>
          <p:cNvSpPr txBox="1"/>
          <p:nvPr/>
        </p:nvSpPr>
        <p:spPr>
          <a:xfrm>
            <a:off x="6124575" y="216471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3D0ABB-E72A-4348-AE2E-4CA000B2DC7E}"/>
              </a:ext>
            </a:extLst>
          </p:cNvPr>
          <p:cNvSpPr txBox="1"/>
          <p:nvPr/>
        </p:nvSpPr>
        <p:spPr>
          <a:xfrm>
            <a:off x="9103995" y="216471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42BF51-41B2-4F30-97F0-C940D3C4A3EE}"/>
              </a:ext>
            </a:extLst>
          </p:cNvPr>
          <p:cNvSpPr txBox="1"/>
          <p:nvPr/>
        </p:nvSpPr>
        <p:spPr>
          <a:xfrm>
            <a:off x="2691765" y="576000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右箭头 22">
            <a:extLst>
              <a:ext uri="{FF2B5EF4-FFF2-40B4-BE49-F238E27FC236}">
                <a16:creationId xmlns:a16="http://schemas.microsoft.com/office/drawing/2014/main" id="{AC173CD2-3ECC-4B80-A60D-925937296C5E}"/>
              </a:ext>
            </a:extLst>
          </p:cNvPr>
          <p:cNvSpPr/>
          <p:nvPr/>
        </p:nvSpPr>
        <p:spPr>
          <a:xfrm rot="3060000">
            <a:off x="10263505" y="4745355"/>
            <a:ext cx="699770" cy="560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82B5856-0FD7-4842-878A-FA986CCC2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345" y="5503545"/>
            <a:ext cx="2085975" cy="4286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1CC081-2C22-460E-A92C-1240DD758349}"/>
              </a:ext>
            </a:extLst>
          </p:cNvPr>
          <p:cNvSpPr txBox="1"/>
          <p:nvPr/>
        </p:nvSpPr>
        <p:spPr>
          <a:xfrm>
            <a:off x="10917555" y="477329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ECBD78-C29F-4E2F-A805-C3167E4342F9}"/>
              </a:ext>
            </a:extLst>
          </p:cNvPr>
          <p:cNvSpPr txBox="1"/>
          <p:nvPr/>
        </p:nvSpPr>
        <p:spPr>
          <a:xfrm>
            <a:off x="3150235" y="2280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0BCC8C-33C8-4C5A-8972-A6CE9CC763B4}"/>
              </a:ext>
            </a:extLst>
          </p:cNvPr>
          <p:cNvSpPr/>
          <p:nvPr/>
        </p:nvSpPr>
        <p:spPr>
          <a:xfrm>
            <a:off x="6124575" y="2164715"/>
            <a:ext cx="2976880" cy="2508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51CFBD-3B8F-4BB7-81ED-A5A92BD54399}"/>
              </a:ext>
            </a:extLst>
          </p:cNvPr>
          <p:cNvSpPr txBox="1"/>
          <p:nvPr/>
        </p:nvSpPr>
        <p:spPr>
          <a:xfrm>
            <a:off x="5560059" y="1790755"/>
            <a:ext cx="417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b="1" dirty="0">
                <a:solidFill>
                  <a:srgbClr val="00B050"/>
                </a:solidFill>
                <a:sym typeface="+mn-ea"/>
              </a:rPr>
              <a:t>おすすめアイテムがエンジンにより変更</a:t>
            </a:r>
          </a:p>
        </p:txBody>
      </p:sp>
    </p:spTree>
    <p:extLst>
      <p:ext uri="{BB962C8B-B14F-4D97-AF65-F5344CB8AC3E}">
        <p14:creationId xmlns:p14="http://schemas.microsoft.com/office/powerpoint/2010/main" val="3276376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評価指標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CTR</a:t>
            </a:r>
            <a:r>
              <a:rPr lang="ja-JP" altLang="en-US" sz="2800" dirty="0"/>
              <a:t>（</a:t>
            </a:r>
            <a:r>
              <a:rPr lang="en-US" altLang="ja-JP" sz="2800" dirty="0"/>
              <a:t>Click</a:t>
            </a:r>
            <a:r>
              <a:rPr lang="ja-JP" altLang="en-US" sz="2800" dirty="0"/>
              <a:t> </a:t>
            </a:r>
            <a:r>
              <a:rPr lang="en-US" altLang="ja-JP" sz="2800" dirty="0"/>
              <a:t>Through Rate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レコメンド結果の満足度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Pay</a:t>
            </a:r>
            <a:r>
              <a:rPr lang="ja-JP" altLang="en-US" sz="2800" dirty="0"/>
              <a:t> </a:t>
            </a:r>
            <a:r>
              <a:rPr lang="en-US" altLang="ja-JP" sz="2800" dirty="0"/>
              <a:t>per click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購入決定までの時間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260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85B01-1CE9-4F56-9346-FE14F94A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CTR</a:t>
            </a:r>
            <a:r>
              <a:rPr lang="ja-JP" altLang="en-US" dirty="0"/>
              <a:t>（</a:t>
            </a:r>
            <a:r>
              <a:rPr lang="en-US" altLang="zh-CN" dirty="0"/>
              <a:t>Click Through Rate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DA6BE2-B426-4E3B-BEFF-58E77BD4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ym typeface="+mn-ea"/>
              </a:rPr>
              <a:t>ホームページ閲覧から</a:t>
            </a:r>
            <a:r>
              <a:rPr lang="ja-JP" altLang="ja-JP" sz="2800" dirty="0"/>
              <a:t>購入決定まで、お勧め欄クリック数</a:t>
            </a:r>
            <a:r>
              <a:rPr lang="en-US" altLang="ja-JP" sz="2800" dirty="0"/>
              <a:t>/</a:t>
            </a:r>
            <a:r>
              <a:rPr lang="ja-JP" altLang="zh-CN" sz="2800" dirty="0"/>
              <a:t>閲覧総数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お勧め欄クリック数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テスト中、レコメンド結果のお勧め欄から商品をクリックした回数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閲覧総数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ホームページからクリック回数 </a:t>
            </a:r>
            <a:r>
              <a:rPr lang="en-US" altLang="zh-CN" sz="2000" dirty="0"/>
              <a:t>+ </a:t>
            </a:r>
            <a:r>
              <a:rPr lang="ja-JP" altLang="en-US" sz="2000" dirty="0"/>
              <a:t>上記の回数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7030A0"/>
                </a:solidFill>
              </a:rPr>
              <a:t>比率高いほど、レコメンド効果良い</a:t>
            </a:r>
          </a:p>
        </p:txBody>
      </p:sp>
    </p:spTree>
    <p:extLst>
      <p:ext uri="{BB962C8B-B14F-4D97-AF65-F5344CB8AC3E}">
        <p14:creationId xmlns:p14="http://schemas.microsoft.com/office/powerpoint/2010/main" val="1705186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52367-774E-43B7-ABAA-7389A02F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レコメンド結果の満足度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4BA0C-7302-48BB-8137-48E1FE91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お勧め欄に対して、</a:t>
            </a:r>
            <a:r>
              <a:rPr lang="en-US" altLang="ja-JP" sz="2800" dirty="0"/>
              <a:t>1-5</a:t>
            </a:r>
            <a:r>
              <a:rPr lang="ja-JP" altLang="en-US" sz="2800" dirty="0"/>
              <a:t>の満足度を評価する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満足度は、</a:t>
            </a:r>
            <a:r>
              <a:rPr lang="en-US" altLang="ja-JP" sz="2800" dirty="0"/>
              <a:t>5</a:t>
            </a:r>
            <a:r>
              <a:rPr lang="ja-JP" altLang="en-US" sz="2800" dirty="0"/>
              <a:t>つ商品の中で</a:t>
            </a:r>
            <a:r>
              <a:rPr lang="ja-JP" altLang="en-US" sz="2800" dirty="0">
                <a:solidFill>
                  <a:srgbClr val="FF0000"/>
                </a:solidFill>
              </a:rPr>
              <a:t>気になる商品の数量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</a:rPr>
              <a:t>最後に平均値を求める、</a:t>
            </a:r>
            <a:r>
              <a:rPr lang="ja-JP" altLang="en-US" sz="2800" dirty="0">
                <a:solidFill>
                  <a:srgbClr val="7030A0"/>
                </a:solidFill>
              </a:rPr>
              <a:t>高いほどレコメンド効果良い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A702E3-934E-4BEA-9CE3-2025CBEC13A7}"/>
              </a:ext>
            </a:extLst>
          </p:cNvPr>
          <p:cNvGrpSpPr/>
          <p:nvPr/>
        </p:nvGrpSpPr>
        <p:grpSpPr>
          <a:xfrm>
            <a:off x="3462655" y="3429000"/>
            <a:ext cx="6294120" cy="3290570"/>
            <a:chOff x="2548255" y="3420745"/>
            <a:chExt cx="6294120" cy="329057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DAA844-6AD9-4D9D-8646-0948AF30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255" y="3420745"/>
              <a:ext cx="3952875" cy="1523365"/>
            </a:xfrm>
            <a:prstGeom prst="rect">
              <a:avLst/>
            </a:prstGeom>
          </p:spPr>
        </p:pic>
        <p:sp>
          <p:nvSpPr>
            <p:cNvPr id="12" name="右箭头 7">
              <a:extLst>
                <a:ext uri="{FF2B5EF4-FFF2-40B4-BE49-F238E27FC236}">
                  <a16:creationId xmlns:a16="http://schemas.microsoft.com/office/drawing/2014/main" id="{487A4BA7-DA2A-4D05-A135-D812110EABDC}"/>
                </a:ext>
              </a:extLst>
            </p:cNvPr>
            <p:cNvSpPr/>
            <p:nvPr/>
          </p:nvSpPr>
          <p:spPr>
            <a:xfrm>
              <a:off x="6781800" y="388747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F260F7-067B-4E9D-AEEA-690A68BD07D9}"/>
                </a:ext>
              </a:extLst>
            </p:cNvPr>
            <p:cNvSpPr txBox="1"/>
            <p:nvPr/>
          </p:nvSpPr>
          <p:spPr>
            <a:xfrm>
              <a:off x="7743825" y="3997960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3</a:t>
              </a:r>
              <a:r>
                <a:rPr lang="ja-JP" altLang="en-US"/>
                <a:t>点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28CD25A-AA3F-4534-9061-1E14478A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255" y="5176520"/>
              <a:ext cx="3952875" cy="1534795"/>
            </a:xfrm>
            <a:prstGeom prst="rect">
              <a:avLst/>
            </a:prstGeom>
          </p:spPr>
        </p:pic>
        <p:sp>
          <p:nvSpPr>
            <p:cNvPr id="15" name="右箭头 10">
              <a:extLst>
                <a:ext uri="{FF2B5EF4-FFF2-40B4-BE49-F238E27FC236}">
                  <a16:creationId xmlns:a16="http://schemas.microsoft.com/office/drawing/2014/main" id="{ADB62CA8-1365-4019-8711-571CA8FC6FDD}"/>
                </a:ext>
              </a:extLst>
            </p:cNvPr>
            <p:cNvSpPr/>
            <p:nvPr/>
          </p:nvSpPr>
          <p:spPr>
            <a:xfrm>
              <a:off x="6781800" y="558673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951CC7-1246-418A-B79C-B73F7B3DEB29}"/>
                </a:ext>
              </a:extLst>
            </p:cNvPr>
            <p:cNvSpPr txBox="1"/>
            <p:nvPr/>
          </p:nvSpPr>
          <p:spPr>
            <a:xfrm>
              <a:off x="7743825" y="5697855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2</a:t>
              </a:r>
              <a:r>
                <a:rPr lang="ja-JP" altLang="en-US"/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57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E863A-4A4E-428D-B972-1D296356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 per click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2BBB8-627C-4A71-9CFE-71F5BBFD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決定までのクリック回数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回数少ないほど、レコメンド効果良い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41AA29A-768C-484F-9CD0-0550F735A817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18FC32D-1011-4EEC-944F-5862A33B42FC}"/>
              </a:ext>
            </a:extLst>
          </p:cNvPr>
          <p:cNvSpPr txBox="1"/>
          <p:nvPr/>
        </p:nvSpPr>
        <p:spPr>
          <a:xfrm>
            <a:off x="1999038" y="5889510"/>
            <a:ext cx="676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start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04D19-A5DA-4D8E-B154-40A459009B52}"/>
              </a:ext>
            </a:extLst>
          </p:cNvPr>
          <p:cNvSpPr txBox="1"/>
          <p:nvPr/>
        </p:nvSpPr>
        <p:spPr>
          <a:xfrm>
            <a:off x="7812463" y="588951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end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8A9813-081F-483B-85BB-AFF5B4A4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303E-2B0A-4783-9FEC-4378AC4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購入決定までの時間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26CF7-A93D-4CB6-AF6F-238D5DB8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決定までの時間を図る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時間短いほど、レコメンド効果良い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7BD8C89-6C03-4774-8622-185BA6A842E1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D1DE6CE-3DBF-4558-AA9B-09674EC752BA}"/>
              </a:ext>
            </a:extLst>
          </p:cNvPr>
          <p:cNvSpPr txBox="1"/>
          <p:nvPr/>
        </p:nvSpPr>
        <p:spPr>
          <a:xfrm>
            <a:off x="1999038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T0</a:t>
            </a:r>
            <a:endParaRPr lang="en-US" altLang="zh-CN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FF8032-5A46-486C-9081-2750D2CFE65D}"/>
              </a:ext>
            </a:extLst>
          </p:cNvPr>
          <p:cNvSpPr txBox="1"/>
          <p:nvPr/>
        </p:nvSpPr>
        <p:spPr>
          <a:xfrm>
            <a:off x="7812463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T1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6694D8-9B25-4BAD-B7AD-6B6BF470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7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ユーザーテスト結果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49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7B953-EDF7-4C93-9975-FD6D9BEE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dirty="0"/>
              <a:t>開発体制</a:t>
            </a:r>
            <a:endParaRPr lang="zh-CN" altLang="en-US" dirty="0"/>
          </a:p>
        </p:txBody>
      </p:sp>
      <p:pic>
        <p:nvPicPr>
          <p:cNvPr id="5" name="Shape 218">
            <a:extLst>
              <a:ext uri="{FF2B5EF4-FFF2-40B4-BE49-F238E27FC236}">
                <a16:creationId xmlns:a16="http://schemas.microsoft.com/office/drawing/2014/main" id="{44E39660-EACE-4284-A5E2-C5C9473B112C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47217" y="2299868"/>
            <a:ext cx="125670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19">
            <a:extLst>
              <a:ext uri="{FF2B5EF4-FFF2-40B4-BE49-F238E27FC236}">
                <a16:creationId xmlns:a16="http://schemas.microsoft.com/office/drawing/2014/main" id="{C90D0308-7905-4A0E-8997-B24310A9F09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23303" y="2307280"/>
            <a:ext cx="13050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20">
            <a:extLst>
              <a:ext uri="{FF2B5EF4-FFF2-40B4-BE49-F238E27FC236}">
                <a16:creationId xmlns:a16="http://schemas.microsoft.com/office/drawing/2014/main" id="{D4E7D4BC-424E-470C-B3F4-613090D601F1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37021" y="4210835"/>
            <a:ext cx="12669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1">
            <a:extLst>
              <a:ext uri="{FF2B5EF4-FFF2-40B4-BE49-F238E27FC236}">
                <a16:creationId xmlns:a16="http://schemas.microsoft.com/office/drawing/2014/main" id="{77B8AFD9-A9A6-43C8-A231-A1B5C73322CE}"/>
              </a:ext>
            </a:extLst>
          </p:cNvPr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23303" y="4210835"/>
            <a:ext cx="1236600" cy="14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22">
            <a:extLst>
              <a:ext uri="{FF2B5EF4-FFF2-40B4-BE49-F238E27FC236}">
                <a16:creationId xmlns:a16="http://schemas.microsoft.com/office/drawing/2014/main" id="{6780846E-2F97-4211-8383-F69AF1AC2327}"/>
              </a:ext>
            </a:extLst>
          </p:cNvPr>
          <p:cNvSpPr txBox="1"/>
          <p:nvPr/>
        </p:nvSpPr>
        <p:spPr>
          <a:xfrm>
            <a:off x="7258196" y="3799154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DU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E1B7C107-1538-4123-9DB5-12A68663BFA8}"/>
              </a:ext>
            </a:extLst>
          </p:cNvPr>
          <p:cNvSpPr txBox="1"/>
          <p:nvPr/>
        </p:nvSpPr>
        <p:spPr>
          <a:xfrm>
            <a:off x="9559063" y="3721915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ハン</a:t>
            </a:r>
          </a:p>
        </p:txBody>
      </p:sp>
      <p:sp>
        <p:nvSpPr>
          <p:cNvPr id="11" name="Shape 225">
            <a:extLst>
              <a:ext uri="{FF2B5EF4-FFF2-40B4-BE49-F238E27FC236}">
                <a16:creationId xmlns:a16="http://schemas.microsoft.com/office/drawing/2014/main" id="{EF83C3EB-F3A6-4073-B9B8-D18AA081AE00}"/>
              </a:ext>
            </a:extLst>
          </p:cNvPr>
          <p:cNvSpPr txBox="1"/>
          <p:nvPr/>
        </p:nvSpPr>
        <p:spPr>
          <a:xfrm>
            <a:off x="9559063" y="5608773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altLang="en-US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ト</a:t>
            </a: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ウ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030D34CE-EACA-4046-BCFD-A0BEBA39605B}"/>
              </a:ext>
            </a:extLst>
          </p:cNvPr>
          <p:cNvSpPr txBox="1"/>
          <p:nvPr/>
        </p:nvSpPr>
        <p:spPr>
          <a:xfrm>
            <a:off x="6739783" y="1758307"/>
            <a:ext cx="22719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開発メンバー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4C0AE4-4626-4340-9EC0-0B5C987C7936}"/>
              </a:ext>
            </a:extLst>
          </p:cNvPr>
          <p:cNvSpPr/>
          <p:nvPr/>
        </p:nvSpPr>
        <p:spPr>
          <a:xfrm>
            <a:off x="6799385" y="2178125"/>
            <a:ext cx="3880338" cy="19130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24">
            <a:extLst>
              <a:ext uri="{FF2B5EF4-FFF2-40B4-BE49-F238E27FC236}">
                <a16:creationId xmlns:a16="http://schemas.microsoft.com/office/drawing/2014/main" id="{89F8AF3A-F021-481B-91BB-5EAB002A9D55}"/>
              </a:ext>
            </a:extLst>
          </p:cNvPr>
          <p:cNvSpPr txBox="1"/>
          <p:nvPr/>
        </p:nvSpPr>
        <p:spPr>
          <a:xfrm>
            <a:off x="7258196" y="5619830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PU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712C4CF-EE82-4CB0-AB56-40CE60952463}"/>
              </a:ext>
            </a:extLst>
          </p:cNvPr>
          <p:cNvSpPr/>
          <p:nvPr/>
        </p:nvSpPr>
        <p:spPr>
          <a:xfrm>
            <a:off x="6799385" y="4159934"/>
            <a:ext cx="1847704" cy="181334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821913-50E8-475B-87D2-B4137A3FD9AD}"/>
              </a:ext>
            </a:extLst>
          </p:cNvPr>
          <p:cNvSpPr/>
          <p:nvPr/>
        </p:nvSpPr>
        <p:spPr>
          <a:xfrm>
            <a:off x="8864937" y="4159934"/>
            <a:ext cx="1812814" cy="18133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7599CA-B8CC-4D66-90B1-FAC3BF6C73E9}"/>
              </a:ext>
            </a:extLst>
          </p:cNvPr>
          <p:cNvSpPr txBox="1"/>
          <p:nvPr/>
        </p:nvSpPr>
        <p:spPr>
          <a:xfrm>
            <a:off x="10801388" y="286490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エンジン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4DA7FB-D16D-405E-8F3D-8AF3F3E9C930}"/>
              </a:ext>
            </a:extLst>
          </p:cNvPr>
          <p:cNvSpPr txBox="1"/>
          <p:nvPr/>
        </p:nvSpPr>
        <p:spPr>
          <a:xfrm>
            <a:off x="9442030" y="601007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サーバ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91448D-6575-43BB-806C-DD07A4FEEC7F}"/>
              </a:ext>
            </a:extLst>
          </p:cNvPr>
          <p:cNvSpPr txBox="1"/>
          <p:nvPr/>
        </p:nvSpPr>
        <p:spPr>
          <a:xfrm>
            <a:off x="7334348" y="601007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ウェブ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91CA1F-860B-4F97-83F5-3DCB7FBD9599}"/>
              </a:ext>
            </a:extLst>
          </p:cNvPr>
          <p:cNvSpPr/>
          <p:nvPr/>
        </p:nvSpPr>
        <p:spPr>
          <a:xfrm>
            <a:off x="1003260" y="4720529"/>
            <a:ext cx="2471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4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課題担当教員</a:t>
            </a:r>
            <a:endParaRPr lang="en-US" altLang="ja-JP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>
              <a:buClr>
                <a:schemeClr val="dk1"/>
              </a:buClr>
              <a:buSzPct val="25000"/>
            </a:pPr>
            <a:endParaRPr lang="ja-JP" altLang="zh-CN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Shape 217">
            <a:extLst>
              <a:ext uri="{FF2B5EF4-FFF2-40B4-BE49-F238E27FC236}">
                <a16:creationId xmlns:a16="http://schemas.microsoft.com/office/drawing/2014/main" id="{1009A0B9-AF42-4EC4-A974-F5701197E5A1}"/>
              </a:ext>
            </a:extLst>
          </p:cNvPr>
          <p:cNvSpPr txBox="1"/>
          <p:nvPr/>
        </p:nvSpPr>
        <p:spPr>
          <a:xfrm>
            <a:off x="965360" y="1726893"/>
            <a:ext cx="1093834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顧客</a:t>
            </a:r>
            <a:endParaRPr lang="en-US" altLang="ja-JP" sz="24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" name="Picture 2" descr="&quot;色&quot;で洋服を提案するセレクトショップ 「IROZA (いろざ)」-色からモノを好きになる-">
            <a:extLst>
              <a:ext uri="{FF2B5EF4-FFF2-40B4-BE49-F238E27FC236}">
                <a16:creationId xmlns:a16="http://schemas.microsoft.com/office/drawing/2014/main" id="{29C7F6EB-C584-4505-A8E9-26994666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87" y="2487025"/>
            <a:ext cx="2893313" cy="18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Shape 216">
            <a:extLst>
              <a:ext uri="{FF2B5EF4-FFF2-40B4-BE49-F238E27FC236}">
                <a16:creationId xmlns:a16="http://schemas.microsoft.com/office/drawing/2014/main" id="{641F9E1E-D0C4-4461-ABBB-C1AAF9C3E1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21487" y="2487025"/>
            <a:ext cx="2735510" cy="142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5936FD-BA50-40F8-A034-30A5E50E1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794" y="2396481"/>
            <a:ext cx="1571625" cy="14763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33CAF6F-5857-4120-BC15-709B4CE8F4CA}"/>
              </a:ext>
            </a:extLst>
          </p:cNvPr>
          <p:cNvSpPr/>
          <p:nvPr/>
        </p:nvSpPr>
        <p:spPr>
          <a:xfrm>
            <a:off x="1048076" y="2178125"/>
            <a:ext cx="5206603" cy="23499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43AFCE1-0A09-4B63-A8B8-C8412FB59941}"/>
              </a:ext>
            </a:extLst>
          </p:cNvPr>
          <p:cNvSpPr/>
          <p:nvPr/>
        </p:nvSpPr>
        <p:spPr>
          <a:xfrm>
            <a:off x="1028289" y="5175851"/>
            <a:ext cx="5206603" cy="81327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3C5C1E-F506-48E2-A89D-1CB6D5524473}"/>
              </a:ext>
            </a:extLst>
          </p:cNvPr>
          <p:cNvSpPr/>
          <p:nvPr/>
        </p:nvSpPr>
        <p:spPr>
          <a:xfrm>
            <a:off x="1166560" y="5467236"/>
            <a:ext cx="2471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0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蔡　東生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84BCAA-72AE-4F01-842C-E87DD88EE5DA}"/>
              </a:ext>
            </a:extLst>
          </p:cNvPr>
          <p:cNvSpPr/>
          <p:nvPr/>
        </p:nvSpPr>
        <p:spPr>
          <a:xfrm>
            <a:off x="4573975" y="39547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荻野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0614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カラーベースの弱点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ユーザーベースとの組み合わせ</a:t>
            </a:r>
            <a:endParaRPr lang="zh-CN" altLang="en-US" sz="2800" dirty="0"/>
          </a:p>
        </p:txBody>
      </p:sp>
      <p:pic>
        <p:nvPicPr>
          <p:cNvPr id="3074" name="图片 37">
            <a:extLst>
              <a:ext uri="{FF2B5EF4-FFF2-40B4-BE49-F238E27FC236}">
                <a16:creationId xmlns:a16="http://schemas.microsoft.com/office/drawing/2014/main" id="{822ABCCB-5EF8-40E5-8615-D9A8E71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45" y="2993814"/>
            <a:ext cx="8089369" cy="28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43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改善後のユーザーテスト結果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05CE3-ACE1-47E4-B2D6-4F49E58F0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8800"/>
            <a:ext cx="5895372" cy="44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9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改善後のユーザーテスト結果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377CAB-E375-420E-B257-4998E2BF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6672"/>
            <a:ext cx="5817822" cy="4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4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改善後のユーザーテスト結果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0F4502-EF46-4DB8-99AD-713CA7DD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1537"/>
            <a:ext cx="5947458" cy="44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9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改善後のユーザーテスト結果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D1F11-F5C2-4A67-BDA6-C66B1D60D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5099"/>
            <a:ext cx="5771909" cy="43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2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FFD71-3276-4D0B-9A3C-917B6E17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まとめと今後の課題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F1124-E16F-4E05-AF6F-2731C53E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90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28A63-ABFC-4DE7-8FD4-E9D40A8B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37DFD-D6E2-424C-9CC9-278FABA2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190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48BD7-FC8C-48FF-BE63-A9C8D81D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今後の課題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7FCA5-335D-43C3-A940-3DE88C64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テスト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商品数・種類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ユーザー人数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リアルタイム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レコメンド手法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コーディネーション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機械学習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05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関連研究と設計方針</a:t>
            </a:r>
            <a:endParaRPr lang="en-US" altLang="ja-JP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82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27783-A2B7-4AFF-830B-E9AF8566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既存レコメンド手法調査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31F97-DB22-4EBD-992F-C845829E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協調フィルタリング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SVD</a:t>
            </a:r>
            <a:r>
              <a:rPr lang="ja-JP" altLang="en-US" sz="2800" dirty="0"/>
              <a:t>特異値分解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Restricted </a:t>
            </a:r>
            <a:r>
              <a:rPr lang="en-US" altLang="ja-JP" sz="2800" dirty="0" err="1"/>
              <a:t>Boltzman</a:t>
            </a:r>
            <a:r>
              <a:rPr lang="en-US" altLang="ja-JP" sz="2800" dirty="0"/>
              <a:t> Machines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884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協調フィルタリング</a:t>
            </a:r>
            <a:endParaRPr lang="en-US" altLang="ja-JP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A540F-DA6F-47EF-830F-AD325A64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ユーザーの行為情報を取得して好みを分析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類似度近いユーザー情報を用いてレコメンド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閲覧データ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購入履歴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商品に評価点数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95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SVD</a:t>
            </a:r>
            <a:r>
              <a:rPr lang="ja-JP" altLang="en-US" dirty="0"/>
              <a:t>特異値分解</a:t>
            </a:r>
            <a:endParaRPr lang="en-US" altLang="ja-JP" dirty="0"/>
          </a:p>
        </p:txBody>
      </p:sp>
      <p:pic>
        <p:nvPicPr>
          <p:cNvPr id="2051" name="图片 35">
            <a:extLst>
              <a:ext uri="{FF2B5EF4-FFF2-40B4-BE49-F238E27FC236}">
                <a16:creationId xmlns:a16="http://schemas.microsoft.com/office/drawing/2014/main" id="{104E1CBF-63DF-4700-A67E-D83FE4DB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1737361"/>
            <a:ext cx="5592364" cy="260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27B0A18A-C377-4A03-A4B3-59794016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22" y="3075815"/>
            <a:ext cx="5873718" cy="204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B4611755-EAA2-433D-B7C3-EE0428042EEA}"/>
              </a:ext>
            </a:extLst>
          </p:cNvPr>
          <p:cNvSpPr/>
          <p:nvPr/>
        </p:nvSpPr>
        <p:spPr>
          <a:xfrm rot="10800000">
            <a:off x="7012231" y="2331986"/>
            <a:ext cx="3382543" cy="743827"/>
          </a:xfrm>
          <a:prstGeom prst="curved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FFCD009A-3F81-4E0A-893C-056F82D3AEB0}"/>
              </a:ext>
            </a:extLst>
          </p:cNvPr>
          <p:cNvSpPr/>
          <p:nvPr/>
        </p:nvSpPr>
        <p:spPr>
          <a:xfrm>
            <a:off x="7012232" y="5120641"/>
            <a:ext cx="3382544" cy="743828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6C8AD1-A638-4AC4-A86F-6DE4BEB20C2C}"/>
              </a:ext>
            </a:extLst>
          </p:cNvPr>
          <p:cNvSpPr txBox="1"/>
          <p:nvPr/>
        </p:nvSpPr>
        <p:spPr>
          <a:xfrm>
            <a:off x="7199669" y="586446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類似度近いマトリックス</a:t>
            </a:r>
            <a:r>
              <a:rPr lang="en-US" altLang="ja-JP" dirty="0"/>
              <a:t>U </a:t>
            </a:r>
            <a:r>
              <a:rPr lang="en-US" altLang="zh-CN" dirty="0"/>
              <a:t>x V</a:t>
            </a:r>
            <a:r>
              <a:rPr lang="ja-JP" altLang="en-US" dirty="0"/>
              <a:t>を求め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E8D3CC-3575-4251-B1CE-0C953908CCCA}"/>
              </a:ext>
            </a:extLst>
          </p:cNvPr>
          <p:cNvSpPr txBox="1"/>
          <p:nvPr/>
        </p:nvSpPr>
        <p:spPr>
          <a:xfrm>
            <a:off x="7012231" y="196265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元マトリックス</a:t>
            </a:r>
            <a:r>
              <a:rPr lang="en-US" altLang="ja-JP" dirty="0"/>
              <a:t>M</a:t>
            </a:r>
            <a:r>
              <a:rPr lang="ja-JP" altLang="en-US" dirty="0"/>
              <a:t>の空白データを推測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053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584</TotalTime>
  <Words>2008</Words>
  <Application>Microsoft Office PowerPoint</Application>
  <PresentationFormat>宽屏</PresentationFormat>
  <Paragraphs>315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ＭＳ Ｐゴシック</vt:lpstr>
      <vt:lpstr>宋体</vt:lpstr>
      <vt:lpstr>Arial</vt:lpstr>
      <vt:lpstr>Calibri</vt:lpstr>
      <vt:lpstr>Calibri Light</vt:lpstr>
      <vt:lpstr>Wingdings</vt:lpstr>
      <vt:lpstr>回顾</vt:lpstr>
      <vt:lpstr>公式</vt:lpstr>
      <vt:lpstr>Equation.KSEE3</vt:lpstr>
      <vt:lpstr>クロスモダリティを用いた カラーベースレコメンダーシステムの開発 ―レコメンダ―エンジンの設計と実装―</vt:lpstr>
      <vt:lpstr>発表の流れ</vt:lpstr>
      <vt:lpstr>プロジェクト概要</vt:lpstr>
      <vt:lpstr>プロジェクトの背景</vt:lpstr>
      <vt:lpstr>開発体制</vt:lpstr>
      <vt:lpstr>関連研究と設計方針</vt:lpstr>
      <vt:lpstr>既存レコメンド手法調査</vt:lpstr>
      <vt:lpstr>協調フィルタリング</vt:lpstr>
      <vt:lpstr>SVD特異値分解</vt:lpstr>
      <vt:lpstr>Restricted Boltzman Machines</vt:lpstr>
      <vt:lpstr>クロスモダリティと共感覚</vt:lpstr>
      <vt:lpstr>調性格と色聴共感覚</vt:lpstr>
      <vt:lpstr>設計方針</vt:lpstr>
      <vt:lpstr>レコメンダ―システム設計</vt:lpstr>
      <vt:lpstr>ユーザーベースフィルタリング</vt:lpstr>
      <vt:lpstr>コンテンツベースフィルタリング</vt:lpstr>
      <vt:lpstr>カラーベースフィルタリング（1/4）</vt:lpstr>
      <vt:lpstr>カラーベースフィルタリング（2/4）</vt:lpstr>
      <vt:lpstr>カラーベースフィルタリング（3/4）</vt:lpstr>
      <vt:lpstr>カラーベースフィルタリング（4/4）</vt:lpstr>
      <vt:lpstr>レコメンダ―システム実装</vt:lpstr>
      <vt:lpstr>システム全体像</vt:lpstr>
      <vt:lpstr>システム環境構成</vt:lpstr>
      <vt:lpstr>レコメンドのプロセス</vt:lpstr>
      <vt:lpstr>エンジン実装</vt:lpstr>
      <vt:lpstr>ユーザーベースフィルタリング実装</vt:lpstr>
      <vt:lpstr>コンテンツベースフィルタリング実装（1/2）</vt:lpstr>
      <vt:lpstr>コンテンツベースフィルタリング実装（2/2）</vt:lpstr>
      <vt:lpstr>カラーベースフィルタリング実装</vt:lpstr>
      <vt:lpstr>カラーベースフィルタリング実装</vt:lpstr>
      <vt:lpstr>カラーベースフィルタリング実装</vt:lpstr>
      <vt:lpstr>カラーベースフィルタリング実装</vt:lpstr>
      <vt:lpstr>調性格計算のプロセス（1/4）</vt:lpstr>
      <vt:lpstr>調性格計算のプロセス（1/4）</vt:lpstr>
      <vt:lpstr>調性格計算のプロセス（1/4）</vt:lpstr>
      <vt:lpstr>調性格計算のプロセス（1/4）</vt:lpstr>
      <vt:lpstr>調性格計算のプロセス（2/4）</vt:lpstr>
      <vt:lpstr>調性格計算のプロセス（3/4）</vt:lpstr>
      <vt:lpstr>調性格計算のプロセス（4/4）</vt:lpstr>
      <vt:lpstr>評価手法と実験結果分析</vt:lpstr>
      <vt:lpstr>評価方法</vt:lpstr>
      <vt:lpstr>評価方法</vt:lpstr>
      <vt:lpstr>評価プロセス</vt:lpstr>
      <vt:lpstr>評価指標</vt:lpstr>
      <vt:lpstr>CTR（Click Through Rate）</vt:lpstr>
      <vt:lpstr>レコメンド結果の満足度</vt:lpstr>
      <vt:lpstr>Pay per click</vt:lpstr>
      <vt:lpstr>購入決定までの時間</vt:lpstr>
      <vt:lpstr>ユーザーテスト結果</vt:lpstr>
      <vt:lpstr>改善</vt:lpstr>
      <vt:lpstr>改善後のユーザーテスト結果</vt:lpstr>
      <vt:lpstr>改善後のユーザーテスト結果</vt:lpstr>
      <vt:lpstr>改善後のユーザーテスト結果</vt:lpstr>
      <vt:lpstr>改善後のユーザーテスト結果</vt:lpstr>
      <vt:lpstr>まとめと今後の課題</vt:lpstr>
      <vt:lpstr>まとめ</vt:lpstr>
      <vt:lpstr>今後の課題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クロスモダリティを用いた カラーベースのレコメンダーシステムの開発 ―レコメンダ―エンジンの設計と実装―</dc:title>
  <dc:creator>yan du</dc:creator>
  <cp:lastModifiedBy>yan du</cp:lastModifiedBy>
  <cp:revision>342</cp:revision>
  <dcterms:created xsi:type="dcterms:W3CDTF">2018-01-18T09:00:40Z</dcterms:created>
  <dcterms:modified xsi:type="dcterms:W3CDTF">2018-01-23T14:16:25Z</dcterms:modified>
</cp:coreProperties>
</file>